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53" r:id="rId3"/>
  </p:sldMasterIdLst>
  <p:notesMasterIdLst>
    <p:notesMasterId r:id="rId59"/>
  </p:notesMasterIdLst>
  <p:handoutMasterIdLst>
    <p:handoutMasterId r:id="rId60"/>
  </p:handoutMasterIdLst>
  <p:sldIdLst>
    <p:sldId id="256" r:id="rId4"/>
    <p:sldId id="273" r:id="rId5"/>
    <p:sldId id="271" r:id="rId6"/>
    <p:sldId id="266" r:id="rId7"/>
    <p:sldId id="272" r:id="rId8"/>
    <p:sldId id="303" r:id="rId9"/>
    <p:sldId id="304" r:id="rId10"/>
    <p:sldId id="307" r:id="rId11"/>
    <p:sldId id="305" r:id="rId12"/>
    <p:sldId id="313" r:id="rId13"/>
    <p:sldId id="308" r:id="rId14"/>
    <p:sldId id="330" r:id="rId15"/>
    <p:sldId id="349" r:id="rId16"/>
    <p:sldId id="352" r:id="rId17"/>
    <p:sldId id="351" r:id="rId18"/>
    <p:sldId id="332" r:id="rId19"/>
    <p:sldId id="333" r:id="rId20"/>
    <p:sldId id="350" r:id="rId21"/>
    <p:sldId id="337" r:id="rId22"/>
    <p:sldId id="327" r:id="rId23"/>
    <p:sldId id="310" r:id="rId24"/>
    <p:sldId id="259" r:id="rId25"/>
    <p:sldId id="278" r:id="rId26"/>
    <p:sldId id="268" r:id="rId27"/>
    <p:sldId id="269" r:id="rId28"/>
    <p:sldId id="298" r:id="rId29"/>
    <p:sldId id="297" r:id="rId30"/>
    <p:sldId id="265" r:id="rId31"/>
    <p:sldId id="283" r:id="rId32"/>
    <p:sldId id="279" r:id="rId33"/>
    <p:sldId id="284" r:id="rId34"/>
    <p:sldId id="300" r:id="rId35"/>
    <p:sldId id="288" r:id="rId36"/>
    <p:sldId id="293" r:id="rId37"/>
    <p:sldId id="296" r:id="rId38"/>
    <p:sldId id="295" r:id="rId39"/>
    <p:sldId id="275" r:id="rId40"/>
    <p:sldId id="338" r:id="rId41"/>
    <p:sldId id="339" r:id="rId42"/>
    <p:sldId id="340" r:id="rId43"/>
    <p:sldId id="276" r:id="rId44"/>
    <p:sldId id="353" r:id="rId45"/>
    <p:sldId id="343" r:id="rId46"/>
    <p:sldId id="344" r:id="rId47"/>
    <p:sldId id="345" r:id="rId48"/>
    <p:sldId id="341" r:id="rId49"/>
    <p:sldId id="342" r:id="rId50"/>
    <p:sldId id="346" r:id="rId51"/>
    <p:sldId id="274" r:id="rId52"/>
    <p:sldId id="311" r:id="rId53"/>
    <p:sldId id="324" r:id="rId54"/>
    <p:sldId id="325" r:id="rId55"/>
    <p:sldId id="347" r:id="rId56"/>
    <p:sldId id="260" r:id="rId57"/>
    <p:sldId id="34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6DAB268-95FC-40CD-A6C5-CC1288782797}">
          <p14:sldIdLst>
            <p14:sldId id="256"/>
            <p14:sldId id="273"/>
            <p14:sldId id="271"/>
          </p14:sldIdLst>
        </p14:section>
        <p14:section name="Why ML" id="{A169D33C-2945-4297-BD1A-8B13DF3E12C6}">
          <p14:sldIdLst>
            <p14:sldId id="266"/>
            <p14:sldId id="272"/>
            <p14:sldId id="303"/>
            <p14:sldId id="304"/>
            <p14:sldId id="307"/>
            <p14:sldId id="305"/>
            <p14:sldId id="313"/>
            <p14:sldId id="308"/>
          </p14:sldIdLst>
        </p14:section>
        <p14:section name="Azure ML" id="{749AEE2F-DC9B-47F9-8E03-6EB6845FB61C}">
          <p14:sldIdLst>
            <p14:sldId id="330"/>
            <p14:sldId id="349"/>
            <p14:sldId id="352"/>
            <p14:sldId id="351"/>
            <p14:sldId id="332"/>
            <p14:sldId id="333"/>
            <p14:sldId id="350"/>
            <p14:sldId id="337"/>
            <p14:sldId id="327"/>
            <p14:sldId id="310"/>
          </p14:sldIdLst>
        </p14:section>
        <p14:section name="Definitions" id="{5A0DF0E1-F894-4A22-B23A-F1E60B99AFDF}">
          <p14:sldIdLst>
            <p14:sldId id="259"/>
            <p14:sldId id="278"/>
            <p14:sldId id="268"/>
            <p14:sldId id="269"/>
            <p14:sldId id="298"/>
            <p14:sldId id="297"/>
            <p14:sldId id="265"/>
            <p14:sldId id="283"/>
            <p14:sldId id="279"/>
            <p14:sldId id="284"/>
            <p14:sldId id="300"/>
            <p14:sldId id="288"/>
            <p14:sldId id="293"/>
            <p14:sldId id="296"/>
            <p14:sldId id="295"/>
          </p14:sldIdLst>
        </p14:section>
        <p14:section name="Scenarios" id="{4E26120D-4866-4698-BAC2-378376FE16F5}">
          <p14:sldIdLst>
            <p14:sldId id="275"/>
          </p14:sldIdLst>
        </p14:section>
        <p14:section name="Classification, Clustering, Regression" id="{FA55C863-7C9C-411B-8888-48570C1CC5CE}">
          <p14:sldIdLst>
            <p14:sldId id="338"/>
            <p14:sldId id="339"/>
            <p14:sldId id="340"/>
            <p14:sldId id="276"/>
            <p14:sldId id="353"/>
            <p14:sldId id="343"/>
            <p14:sldId id="344"/>
            <p14:sldId id="345"/>
            <p14:sldId id="341"/>
            <p14:sldId id="342"/>
          </p14:sldIdLst>
        </p14:section>
        <p14:section name="Scalibility" id="{B2636620-14CA-49D8-B89D-F893D460EEBF}">
          <p14:sldIdLst>
            <p14:sldId id="346"/>
            <p14:sldId id="274"/>
            <p14:sldId id="311"/>
          </p14:sldIdLst>
        </p14:section>
        <p14:section name="Case Studies" id="{0543F2AE-4FC9-409E-B33B-F3C5FE9C73CB}">
          <p14:sldIdLst>
            <p14:sldId id="324"/>
            <p14:sldId id="325"/>
            <p14:sldId id="347"/>
            <p14:sldId id="260"/>
            <p14:sldId id="348"/>
          </p14:sldIdLst>
        </p14:section>
        <p14:section name="Appendix" id="{4AEC671A-0C5C-4794-A4A1-0A256D2ED8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7" autoAdjust="0"/>
    <p:restoredTop sz="56836" autoAdjust="0"/>
  </p:normalViewPr>
  <p:slideViewPr>
    <p:cSldViewPr snapToGrid="0">
      <p:cViewPr varScale="1">
        <p:scale>
          <a:sx n="61" d="100"/>
          <a:sy n="61" d="100"/>
        </p:scale>
        <p:origin x="3032" y="192"/>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t>
        <a:bodyPr/>
        <a:lstStyle/>
        <a:p>
          <a:endParaRPr lang="en-US"/>
        </a:p>
      </dgm:t>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t>
        <a:bodyPr/>
        <a:lstStyle/>
        <a:p>
          <a:endParaRPr lang="en-US"/>
        </a:p>
      </dgm:t>
    </dgm:pt>
  </dgm:ptLst>
  <dgm:cxnLst>
    <dgm:cxn modelId="{D6A334CC-6C92-4FA4-A130-AE2290DBDBE6}" srcId="{A30662BB-4338-4C20-A114-E87348B76378}" destId="{A8535202-CFDA-4D82-BE84-7E83C76CF209}" srcOrd="0" destOrd="0" parTransId="{F5B7276C-75EF-44D1-A656-2D43D8474025}" sibTransId="{B7B77D53-81CF-48D6-99A5-7D0F3A15A2B5}"/>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05AA5E23-DDC0-4233-AE3C-67AD7CF6930B}" type="presOf" srcId="{A4FBD870-9EEB-4B62-9FBB-F0BAD710A064}" destId="{121A0D37-8885-494B-B356-354E417DD5D9}" srcOrd="0" destOrd="0" presId="urn:microsoft.com/office/officeart/2005/8/layout/hProcess9"/>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26AFD03C-52E8-40EC-A9E7-899435C2D181}" type="presOf" srcId="{47D712AE-9380-4EBE-A6F8-4299E4021FCF}" destId="{C4CDEA82-A5C7-451C-99C2-1BB38892DC8F}"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t>
        <a:bodyPr/>
        <a:lstStyle/>
        <a:p>
          <a:endParaRPr lang="en-US"/>
        </a:p>
      </dgm:t>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t>
        <a:bodyPr/>
        <a:lstStyle/>
        <a:p>
          <a:endParaRPr lang="en-US"/>
        </a:p>
      </dgm:t>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t>
        <a:bodyPr/>
        <a:lstStyle/>
        <a:p>
          <a:endParaRPr lang="en-US"/>
        </a:p>
      </dgm:t>
    </dgm:pt>
    <dgm:pt modelId="{05E3D3B1-87D2-1743-BA32-7FEC91FA9556}" type="pres">
      <dgm:prSet presAssocID="{DCA359DE-9B91-BB49-8726-F3D94A1E517E}" presName="connTx" presStyleLbl="parChTrans1D2" presStyleIdx="0" presStyleCnt="2"/>
      <dgm:spPr/>
      <dgm:t>
        <a:bodyPr/>
        <a:lstStyle/>
        <a:p>
          <a:endParaRPr lang="en-US"/>
        </a:p>
      </dgm:t>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t>
        <a:bodyPr/>
        <a:lstStyle/>
        <a:p>
          <a:endParaRPr lang="en-US"/>
        </a:p>
      </dgm:t>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t>
        <a:bodyPr/>
        <a:lstStyle/>
        <a:p>
          <a:endParaRPr lang="en-US"/>
        </a:p>
      </dgm:t>
    </dgm:pt>
    <dgm:pt modelId="{A889DE61-85F9-4D40-95F1-8A33901DD90D}" type="pres">
      <dgm:prSet presAssocID="{7418C1C6-005F-2645-BEE4-E3F7EB7B36F7}" presName="connTx" presStyleLbl="parChTrans1D3" presStyleIdx="0" presStyleCnt="4"/>
      <dgm:spPr/>
      <dgm:t>
        <a:bodyPr/>
        <a:lstStyle/>
        <a:p>
          <a:endParaRPr lang="en-US"/>
        </a:p>
      </dgm:t>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t>
        <a:bodyPr/>
        <a:lstStyle/>
        <a:p>
          <a:endParaRPr lang="en-US"/>
        </a:p>
      </dgm:t>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t>
        <a:bodyPr/>
        <a:lstStyle/>
        <a:p>
          <a:endParaRPr lang="en-US"/>
        </a:p>
      </dgm:t>
    </dgm:pt>
    <dgm:pt modelId="{B7E36C68-6AB5-7F44-8CD0-1B6969419820}" type="pres">
      <dgm:prSet presAssocID="{0C72A6F7-4A73-1D40-ADA9-A37E3A34D953}" presName="connTx" presStyleLbl="parChTrans1D3" presStyleIdx="1" presStyleCnt="4"/>
      <dgm:spPr/>
      <dgm:t>
        <a:bodyPr/>
        <a:lstStyle/>
        <a:p>
          <a:endParaRPr lang="en-US"/>
        </a:p>
      </dgm:t>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t>
        <a:bodyPr/>
        <a:lstStyle/>
        <a:p>
          <a:endParaRPr lang="en-US"/>
        </a:p>
      </dgm:t>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t>
        <a:bodyPr/>
        <a:lstStyle/>
        <a:p>
          <a:endParaRPr lang="en-US"/>
        </a:p>
      </dgm:t>
    </dgm:pt>
    <dgm:pt modelId="{6187E0C6-BA56-5546-9D0C-030644823947}" type="pres">
      <dgm:prSet presAssocID="{C959AE7E-EACE-D647-869A-79BDFDD1692D}" presName="connTx" presStyleLbl="parChTrans1D2" presStyleIdx="1" presStyleCnt="2"/>
      <dgm:spPr/>
      <dgm:t>
        <a:bodyPr/>
        <a:lstStyle/>
        <a:p>
          <a:endParaRPr lang="en-US"/>
        </a:p>
      </dgm:t>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t>
        <a:bodyPr/>
        <a:lstStyle/>
        <a:p>
          <a:endParaRPr lang="en-US"/>
        </a:p>
      </dgm:t>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t>
        <a:bodyPr/>
        <a:lstStyle/>
        <a:p>
          <a:endParaRPr lang="en-US"/>
        </a:p>
      </dgm:t>
    </dgm:pt>
    <dgm:pt modelId="{C04FD0FB-EA1C-6E43-9E95-7B1EF0477238}" type="pres">
      <dgm:prSet presAssocID="{8090EDCC-251F-9A4B-8E3E-F3E8A3C15538}" presName="connTx" presStyleLbl="parChTrans1D3" presStyleIdx="2" presStyleCnt="4"/>
      <dgm:spPr/>
      <dgm:t>
        <a:bodyPr/>
        <a:lstStyle/>
        <a:p>
          <a:endParaRPr lang="en-US"/>
        </a:p>
      </dgm:t>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t>
        <a:bodyPr/>
        <a:lstStyle/>
        <a:p>
          <a:endParaRPr lang="en-US"/>
        </a:p>
      </dgm:t>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t>
        <a:bodyPr/>
        <a:lstStyle/>
        <a:p>
          <a:endParaRPr lang="en-US"/>
        </a:p>
      </dgm:t>
    </dgm:pt>
    <dgm:pt modelId="{D37A544C-9906-A948-B509-6878F2412BA5}" type="pres">
      <dgm:prSet presAssocID="{7F481729-FE01-5F4D-BEA1-18BE19201F7D}" presName="connTx" presStyleLbl="parChTrans1D4" presStyleIdx="0" presStyleCnt="2"/>
      <dgm:spPr/>
      <dgm:t>
        <a:bodyPr/>
        <a:lstStyle/>
        <a:p>
          <a:endParaRPr lang="en-US"/>
        </a:p>
      </dgm:t>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t>
        <a:bodyPr/>
        <a:lstStyle/>
        <a:p>
          <a:endParaRPr lang="en-US"/>
        </a:p>
      </dgm:t>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t>
        <a:bodyPr/>
        <a:lstStyle/>
        <a:p>
          <a:endParaRPr lang="en-US"/>
        </a:p>
      </dgm:t>
    </dgm:pt>
    <dgm:pt modelId="{530E8B85-BB08-B340-ADDA-C9681BAC141E}" type="pres">
      <dgm:prSet presAssocID="{2D8825CB-5603-5149-ABF1-9B0937D9D579}" presName="connTx" presStyleLbl="parChTrans1D4" presStyleIdx="1" presStyleCnt="2"/>
      <dgm:spPr/>
      <dgm:t>
        <a:bodyPr/>
        <a:lstStyle/>
        <a:p>
          <a:endParaRPr lang="en-US"/>
        </a:p>
      </dgm:t>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t>
        <a:bodyPr/>
        <a:lstStyle/>
        <a:p>
          <a:endParaRPr lang="en-US"/>
        </a:p>
      </dgm:t>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t>
        <a:bodyPr/>
        <a:lstStyle/>
        <a:p>
          <a:endParaRPr lang="en-US"/>
        </a:p>
      </dgm:t>
    </dgm:pt>
    <dgm:pt modelId="{0BA8E790-700B-374A-9E4B-99E670BFD26F}" type="pres">
      <dgm:prSet presAssocID="{1F219896-E528-9F4F-891F-EF3445A19085}" presName="connTx" presStyleLbl="parChTrans1D3" presStyleIdx="3" presStyleCnt="4"/>
      <dgm:spPr/>
      <dgm:t>
        <a:bodyPr/>
        <a:lstStyle/>
        <a:p>
          <a:endParaRPr lang="en-US"/>
        </a:p>
      </dgm:t>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t>
        <a:bodyPr/>
        <a:lstStyle/>
        <a:p>
          <a:endParaRPr lang="en-US"/>
        </a:p>
      </dgm:t>
    </dgm:pt>
    <dgm:pt modelId="{3BF0A9B2-C383-9A4D-A839-FC291329F724}" type="pres">
      <dgm:prSet presAssocID="{661328FE-CC2F-6F49-8E83-9B29F2B393C7}" presName="level3hierChild" presStyleCnt="0"/>
      <dgm:spPr/>
    </dgm:pt>
  </dgm:ptLst>
  <dgm:cxnLst>
    <dgm:cxn modelId="{79C0883D-EC93-4BAB-B8E6-AA35E80CB492}" type="presOf" srcId="{8090EDCC-251F-9A4B-8E3E-F3E8A3C15538}" destId="{47E9A899-E17F-CD4A-8B3A-44C218E81C9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7E4031D2-6A28-4E51-A88A-6C8E95DB09D2}" type="presOf" srcId="{E11A6FA3-D1E3-0D47-AE4E-DCA343777B22}" destId="{2A3F5B09-C756-FC48-8853-CF9C5B9AA22F}" srcOrd="0" destOrd="0" presId="urn:microsoft.com/office/officeart/2005/8/layout/hierarchy2"/>
    <dgm:cxn modelId="{6834AA26-0F75-4CB7-B00B-A68B32EEC517}" type="presOf" srcId="{7A1E2065-DCA5-294F-88EC-C65F1CDFFDC9}" destId="{FD492D15-A4B4-194D-B688-D5D53DC7F353}"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F1305B1-7C34-48B1-9D4E-0C706FCCF56E}" type="presOf" srcId="{DCA359DE-9B91-BB49-8726-F3D94A1E517E}" destId="{AE991158-39C2-FF44-A0C3-9FE4599FC66F}" srcOrd="0"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1311225D-82C9-4E58-B0B0-5636CF3A41BD}" type="presOf" srcId="{02B11BF0-E25F-F940-93BA-2404B414C935}" destId="{BC6DB3B7-2D25-1A47-97BA-FE55E74B98C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76C49A78-8390-4440-A1EC-60AB8471C983}" type="presOf" srcId="{0C72A6F7-4A73-1D40-ADA9-A37E3A34D953}" destId="{B7E36C68-6AB5-7F44-8CD0-1B6969419820}" srcOrd="1"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4AD04692-81A9-47BD-A9DF-520BCF020660}" type="presOf" srcId="{2D8825CB-5603-5149-ABF1-9B0937D9D579}" destId="{530E8B85-BB08-B340-ADDA-C9681BAC141E}" srcOrd="1" destOrd="0" presId="urn:microsoft.com/office/officeart/2005/8/layout/hierarchy2"/>
    <dgm:cxn modelId="{4F1AB9AF-A427-BB4F-948C-69D8F68ECCFD}" srcId="{220CBCC4-A22A-1345-912E-8E12124DD61C}" destId="{661328FE-CC2F-6F49-8E83-9B29F2B393C7}" srcOrd="1" destOrd="0" parTransId="{1F219896-E528-9F4F-891F-EF3445A19085}" sibTransId="{513C37F9-FFF1-6343-9868-0C966A103D67}"/>
    <dgm:cxn modelId="{358DCE18-8564-4A7C-94CA-F784E4DF17E6}" type="presOf" srcId="{2D8825CB-5603-5149-ABF1-9B0937D9D579}" destId="{ECA63B49-C659-EA4B-9BB4-88869306496D}" srcOrd="0"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81A4A4FD-0A81-43F7-BE0F-29861E1E1CEE}" type="presOf" srcId="{A6F32A99-CEF5-0446-8275-86A6561B4962}" destId="{AADB180D-5EFE-5143-9AFF-0653804F2C75}"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4C1FE4C0-696D-2642-8942-F13CB20A4A00}" srcId="{414597B3-25A6-9A4A-AA47-756DD273D03C}" destId="{E11A6FA3-D1E3-0D47-AE4E-DCA343777B22}" srcOrd="1" destOrd="0" parTransId="{0C72A6F7-4A73-1D40-ADA9-A37E3A34D953}" sibTransId="{01CB0441-3E41-8E4D-B106-1C4B5401D8AB}"/>
    <dgm:cxn modelId="{7A0BB570-2E4D-4711-9E14-042414A22D2A}" type="presOf" srcId="{220CBCC4-A22A-1345-912E-8E12124DD61C}" destId="{6A210C99-91A1-854A-B871-AA394218DAAB}"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A9B04E76-8A01-415A-A1E9-BE52EE7A59BA}" type="presOf" srcId="{DCA359DE-9B91-BB49-8726-F3D94A1E517E}" destId="{05E3D3B1-87D2-1743-BA32-7FEC91FA9556}" srcOrd="1"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426B4838-4CE6-B643-A310-088C098827B3}" srcId="{6B4C4460-AA17-114A-AC17-32B9F47D7936}" destId="{7A1E2065-DCA5-294F-88EC-C65F1CDFFDC9}" srcOrd="0" destOrd="0" parTransId="{1520EF75-0E3D-2847-8285-6D18D587925A}" sibTransId="{8288A6E3-7520-6244-B029-1F3946AEB4A8}"/>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11C3DB0A-CEF5-452A-88B2-17E11B96F6D0}" type="presOf" srcId="{66C63FFA-A556-4F0C-93D9-DDD6192F0C3C}" destId="{E130879B-5AC6-4E57-80BF-1A15EC41948D}" srcOrd="0" destOrd="0" presId="urn:microsoft.com/office/officeart/2005/8/layout/cycle2"/>
    <dgm:cxn modelId="{3400BB69-AD76-4AFF-BC39-7495FA1A41AC}" type="presOf" srcId="{EDDB5456-C849-4370-B5E0-0EF0B7D45F2C}" destId="{DE7813E2-3F1B-44AE-8A4D-E3A2F2554899}"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1E6CC427-E34D-47CB-B17F-63A8E62E8941}" type="presOf" srcId="{E968A05D-A93A-4B52-A706-DA39E763D376}" destId="{9A72A26C-5978-4FF1-9093-4D54A75560AF}" srcOrd="0"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E1EAE459-C48F-4E57-AF08-C64ED90E1751}" type="presOf" srcId="{AD96BCD6-208D-46D6-B4A7-BDC7668CC87E}" destId="{3C24FC50-C5C6-462C-8E45-CBCB342FED21}" srcOrd="0"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45FAC2DA-10FF-442F-A6AE-DE57BF75527B}" type="presOf" srcId="{17176486-6773-41C8-B8C6-30FDA0797EE2}" destId="{38B5C9CA-1FA6-4B16-8DF0-3E2FA72359BD}" srcOrd="0" destOrd="0" presId="urn:microsoft.com/office/officeart/2005/8/layout/cycle2"/>
    <dgm:cxn modelId="{37D27922-0B03-4A45-9801-6DE35675E978}" type="presOf" srcId="{E108581A-67B0-42E9-AF03-CD9DE782BB0C}" destId="{828ADA7E-B440-4137-898B-7B4B8BC5694E}" srcOrd="0" destOrd="0" presId="urn:microsoft.com/office/officeart/2005/8/layout/cycle2"/>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0DE90010-AD1A-45D8-B0C4-F922BD37A129}" type="presOf" srcId="{D5FEEF96-F7AA-429C-A8EB-510DF0A6C5F2}" destId="{AF00E959-5C43-48CD-A97C-060033D2AB03}"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C87D6E13-1D13-40CC-AAF9-3BC081DB99F6}" srcId="{66C63FFA-A556-4F0C-93D9-DDD6192F0C3C}" destId="{D5FEEF96-F7AA-429C-A8EB-510DF0A6C5F2}" srcOrd="2" destOrd="0" parTransId="{10EA0AEF-871B-4203-B93D-0C009F6A274D}" sibTransId="{E108581A-67B0-42E9-AF03-CD9DE782BB0C}"/>
    <dgm:cxn modelId="{17E9DEF6-FCE3-4EBC-935E-FDBE231C6DD6}" type="presOf" srcId="{E108581A-67B0-42E9-AF03-CD9DE782BB0C}" destId="{027A7BED-3E3C-43AB-9D62-FF88A95F9F61}" srcOrd="1"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DB5B4970-BFD3-457D-820E-152043D9F12F}" type="presOf" srcId="{D405186A-B51D-49D3-BC16-E1B63DD25CFA}" destId="{A723FA9E-4E58-40AD-AAEF-AA0AA84E1AAC}"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BE5A512A-B3CD-44DD-B327-80EFA7DDF8C6}" type="presOf" srcId="{784AA54D-67DD-45D5-9619-B070F3D0359E}" destId="{61FACFFD-3C32-45B5-A024-7D8CD673771C}"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A4620801-5BC3-40FB-A898-97D1A37FD1F0}" type="presOf" srcId="{8AAF2D89-1AE7-4BB8-A420-291471304795}" destId="{ADB0B3F4-F058-41F4-89A8-79B7B0F5DE07}"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C9DB108F-CA2C-408B-8431-6F1D415DED3F}" type="presOf" srcId="{F974B6A0-3D86-42F2-9A8F-FCC72DFD7D22}" destId="{30CC776A-F72D-494F-9B6D-5823961E6D75}"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4570A0C5-6E55-43CB-A248-4F5340396498}" type="presOf" srcId="{8FFD9432-132D-41EF-94A0-5C5327D62290}" destId="{429DC0BC-9253-4192-A897-B853274FF7AA}"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370D78E6-D004-4902-B1D3-55EFD9C1C18F}" type="presOf" srcId="{AEA11BA7-4CC1-40E7-8081-D89749908337}" destId="{A59E113D-B3F5-43F8-A6E3-371B463FE7AB}" srcOrd="0" destOrd="0" presId="urn:microsoft.com/office/officeart/2005/8/layout/cycle1"/>
    <dgm:cxn modelId="{370FA93F-ABFF-41A3-8AB9-05A9AA369BF3}" type="presOf" srcId="{E2EDC901-AF4A-4430-BEED-06225278876C}" destId="{D609ACAE-4C88-49E2-8C21-E50FAF8EEF10}"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t>Publish Web Service</a:t>
          </a:r>
        </a:p>
      </dsp:txBody>
      <dsp:txXfrm>
        <a:off x="42454" y="763054"/>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t>Create Workspace</a:t>
          </a:r>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p>
        <a:p>
          <a:pPr lvl="0" algn="ctr" defTabSz="622300">
            <a:lnSpc>
              <a:spcPct val="90000"/>
            </a:lnSpc>
            <a:spcBef>
              <a:spcPct val="0"/>
            </a:spcBef>
            <a:spcAft>
              <a:spcPct val="35000"/>
            </a:spcAft>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p>
        <a:p>
          <a:pPr lvl="0" algn="ctr" defTabSz="622300">
            <a:lnSpc>
              <a:spcPct val="90000"/>
            </a:lnSpc>
            <a:spcBef>
              <a:spcPct val="0"/>
            </a:spcBef>
            <a:spcAft>
              <a:spcPct val="35000"/>
            </a:spcAft>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a:t>
          </a:r>
        </a:p>
        <a:p>
          <a:pPr lvl="0" algn="ctr" defTabSz="622300">
            <a:lnSpc>
              <a:spcPct val="90000"/>
            </a:lnSpc>
            <a:spcBef>
              <a:spcPct val="0"/>
            </a:spcBef>
            <a:spcAft>
              <a:spcPct val="35000"/>
            </a:spcAft>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a:t>
          </a:r>
        </a:p>
        <a:p>
          <a:pPr lvl="0" algn="ctr" defTabSz="622300">
            <a:lnSpc>
              <a:spcPct val="90000"/>
            </a:lnSpc>
            <a:spcBef>
              <a:spcPct val="0"/>
            </a:spcBef>
            <a:spcAft>
              <a:spcPct val="35000"/>
            </a:spcAft>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33167" y="1270888"/>
        <a:ext cx="254078" cy="27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3.1</a:t>
          </a:r>
        </a:p>
        <a:p>
          <a:pPr lvl="0" algn="ctr" defTabSz="488950">
            <a:lnSpc>
              <a:spcPct val="90000"/>
            </a:lnSpc>
            <a:spcBef>
              <a:spcPct val="0"/>
            </a:spcBef>
            <a:spcAft>
              <a:spcPct val="35000"/>
            </a:spcAft>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3.2</a:t>
          </a:r>
        </a:p>
        <a:p>
          <a:pPr lvl="0" algn="ctr" defTabSz="488950">
            <a:lnSpc>
              <a:spcPct val="90000"/>
            </a:lnSpc>
            <a:spcBef>
              <a:spcPct val="0"/>
            </a:spcBef>
            <a:spcAft>
              <a:spcPct val="35000"/>
            </a:spcAft>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3.3</a:t>
          </a:r>
        </a:p>
        <a:p>
          <a:pPr lvl="0" algn="ctr" defTabSz="488950">
            <a:lnSpc>
              <a:spcPct val="90000"/>
            </a:lnSpc>
            <a:spcBef>
              <a:spcPct val="0"/>
            </a:spcBef>
            <a:spcAft>
              <a:spcPct val="35000"/>
            </a:spcAft>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3.4</a:t>
          </a:r>
        </a:p>
        <a:p>
          <a:pPr lvl="0" algn="ctr" defTabSz="488950">
            <a:lnSpc>
              <a:spcPct val="90000"/>
            </a:lnSpc>
            <a:spcBef>
              <a:spcPct val="0"/>
            </a:spcBef>
            <a:spcAft>
              <a:spcPct val="35000"/>
            </a:spcAft>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3.5</a:t>
          </a:r>
        </a:p>
        <a:p>
          <a:pPr lvl="0" algn="ctr" defTabSz="488950">
            <a:lnSpc>
              <a:spcPct val="90000"/>
            </a:lnSpc>
            <a:spcBef>
              <a:spcPct val="0"/>
            </a:spcBef>
            <a:spcAft>
              <a:spcPct val="35000"/>
            </a:spcAft>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B7F5C-3D5C-465F-8324-8C3675BC0F57}" type="datetimeFigureOut">
              <a:rPr lang="en-US" smtClean="0"/>
              <a:t>5/23/17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A28BC-1B8D-4AB7-8108-BFC219695C50}" type="slidenum">
              <a:rPr lang="en-US" smtClean="0"/>
              <a:t>‹#›</a:t>
            </a:fld>
            <a:endParaRPr lang="en-US"/>
          </a:p>
        </p:txBody>
      </p:sp>
    </p:spTree>
    <p:extLst>
      <p:ext uri="{BB962C8B-B14F-4D97-AF65-F5344CB8AC3E}">
        <p14:creationId xmlns:p14="http://schemas.microsoft.com/office/powerpoint/2010/main" val="1959680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37606-B690-456C-82AA-A01378DD32E9}" type="datetimeFigureOut">
              <a:rPr lang="en-US" smtClean="0"/>
              <a:t>5/23/17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346B2-E8EF-43C1-9AB2-48101FFD65C8}" type="slidenum">
              <a:rPr lang="en-US" smtClean="0"/>
              <a:t>‹#›</a:t>
            </a:fld>
            <a:endParaRPr lang="en-US"/>
          </a:p>
        </p:txBody>
      </p:sp>
    </p:spTree>
    <p:extLst>
      <p:ext uri="{BB962C8B-B14F-4D97-AF65-F5344CB8AC3E}">
        <p14:creationId xmlns:p14="http://schemas.microsoft.com/office/powerpoint/2010/main" val="70094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4" Type="http://schemas.openxmlformats.org/officeDocument/2006/relationships/hyperlink" Target="http://www.microsoft.com/windowsembedded/en-us/internet-of-things-customer-stories.aspx?id=9"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4" Type="http://schemas.openxmlformats.org/officeDocument/2006/relationships/hyperlink" Target="https://customers.microsoft.com/Pages/CustomerStory.aspx?recid=11257"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a:t>
            </a:fld>
            <a:endParaRPr lang="en-US"/>
          </a:p>
        </p:txBody>
      </p:sp>
    </p:spTree>
    <p:extLst>
      <p:ext uri="{BB962C8B-B14F-4D97-AF65-F5344CB8AC3E}">
        <p14:creationId xmlns:p14="http://schemas.microsoft.com/office/powerpoint/2010/main" val="2333581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to use ML API published on Azure </a:t>
            </a:r>
            <a:r>
              <a:rPr lang="en-US" dirty="0" err="1" smtClean="0"/>
              <a:t>Datamarket</a:t>
            </a:r>
            <a:r>
              <a:rPr lang="en-US" baseline="0" dirty="0" smtClean="0"/>
              <a:t> place. A showcase of production ML solution in action (This can be used i.e. in shopping websites to see user reviews about a product etc.)</a:t>
            </a:r>
            <a:endParaRPr lang="en-US" dirty="0" smtClean="0"/>
          </a:p>
          <a:p>
            <a:endParaRPr lang="en-US" dirty="0" smtClean="0"/>
          </a:p>
          <a:p>
            <a:r>
              <a:rPr lang="en-US" dirty="0" smtClean="0"/>
              <a:t>Test </a:t>
            </a:r>
            <a:r>
              <a:rPr lang="en-US" dirty="0"/>
              <a:t>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231592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133885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15</a:t>
            </a:fld>
            <a:endParaRPr lang="en-US"/>
          </a:p>
        </p:txBody>
      </p:sp>
    </p:spTree>
    <p:extLst>
      <p:ext uri="{BB962C8B-B14F-4D97-AF65-F5344CB8AC3E}">
        <p14:creationId xmlns:p14="http://schemas.microsoft.com/office/powerpoint/2010/main" val="14855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35234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32409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a:t>
            </a:r>
            <a:r>
              <a:rPr lang="en-US" baseline="0" dirty="0" smtClean="0"/>
              <a:t>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682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smtClean="0"/>
              <a:t>datamarket.azure.com</a:t>
            </a:r>
            <a:r>
              <a:rPr lang="en-US" dirty="0" smtClean="0"/>
              <a:t>/</a:t>
            </a:r>
            <a:r>
              <a:rPr lang="en-US" dirty="0" err="1" smtClean="0"/>
              <a:t>browse?query</a:t>
            </a:r>
            <a:r>
              <a:rPr lang="en-US" dirty="0" smtClean="0"/>
              <a:t>=</a:t>
            </a:r>
            <a:r>
              <a:rPr lang="en-US" dirty="0" err="1" smtClean="0"/>
              <a:t>machine+learning</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Some of the ready to use</a:t>
            </a:r>
            <a:r>
              <a:rPr lang="en-US" baseline="0" dirty="0" smtClean="0"/>
              <a:t> ML </a:t>
            </a:r>
            <a:r>
              <a:rPr lang="en-US" baseline="0" dirty="0" err="1" smtClean="0"/>
              <a:t>Api</a:t>
            </a:r>
            <a:r>
              <a:rPr lang="en-US" baseline="0" dirty="0" smtClean="0"/>
              <a:t> available for end users.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Recently announced most of them as Microsoft Cognitive Services that is available under Microsoft Azure (new) portal. Search available services with “cognitive” keyword under new portal.</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 You can create i.e. face recognition</a:t>
            </a:r>
            <a:r>
              <a:rPr lang="en-US" baseline="0" dirty="0" smtClean="0"/>
              <a:t> service under Azure portal to be used in apps.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5/23/17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61548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21</a:t>
            </a:fld>
            <a:endParaRPr lang="en-US"/>
          </a:p>
        </p:txBody>
      </p:sp>
    </p:spTree>
    <p:extLst>
      <p:ext uri="{BB962C8B-B14F-4D97-AF65-F5344CB8AC3E}">
        <p14:creationId xmlns:p14="http://schemas.microsoft.com/office/powerpoint/2010/main" val="407476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22</a:t>
            </a:fld>
            <a:endParaRPr lang="en-US"/>
          </a:p>
        </p:txBody>
      </p:sp>
    </p:spTree>
    <p:extLst>
      <p:ext uri="{BB962C8B-B14F-4D97-AF65-F5344CB8AC3E}">
        <p14:creationId xmlns:p14="http://schemas.microsoft.com/office/powerpoint/2010/main" val="103189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decade,</a:t>
            </a:r>
            <a:r>
              <a:rPr lang="en-US" baseline="0" dirty="0"/>
              <a:t> </a:t>
            </a:r>
            <a:r>
              <a:rPr lang="en-US" dirty="0"/>
              <a:t>Microsoft is using ML in its services.</a:t>
            </a:r>
          </a:p>
        </p:txBody>
      </p:sp>
      <p:sp>
        <p:nvSpPr>
          <p:cNvPr id="4" name="Slide Number Placeholder 3"/>
          <p:cNvSpPr>
            <a:spLocks noGrp="1"/>
          </p:cNvSpPr>
          <p:nvPr>
            <p:ph type="sldNum" sz="quarter" idx="10"/>
          </p:nvPr>
        </p:nvSpPr>
        <p:spPr/>
        <p:txBody>
          <a:bodyPr/>
          <a:lstStyle/>
          <a:p>
            <a:fld id="{39B346B2-E8EF-43C1-9AB2-48101FFD65C8}" type="slidenum">
              <a:rPr lang="en-US" smtClean="0"/>
              <a:t>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24</a:t>
            </a:fld>
            <a:endParaRPr lang="en-US"/>
          </a:p>
        </p:txBody>
      </p:sp>
    </p:spTree>
    <p:extLst>
      <p:ext uri="{BB962C8B-B14F-4D97-AF65-F5344CB8AC3E}">
        <p14:creationId xmlns:p14="http://schemas.microsoft.com/office/powerpoint/2010/main" val="39346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25</a:t>
            </a:fld>
            <a:endParaRPr lang="en-US"/>
          </a:p>
        </p:txBody>
      </p:sp>
    </p:spTree>
    <p:extLst>
      <p:ext uri="{BB962C8B-B14F-4D97-AF65-F5344CB8AC3E}">
        <p14:creationId xmlns:p14="http://schemas.microsoft.com/office/powerpoint/2010/main" val="2309223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27</a:t>
            </a:fld>
            <a:endParaRPr lang="en-US"/>
          </a:p>
        </p:txBody>
      </p:sp>
    </p:spTree>
    <p:extLst>
      <p:ext uri="{BB962C8B-B14F-4D97-AF65-F5344CB8AC3E}">
        <p14:creationId xmlns:p14="http://schemas.microsoft.com/office/powerpoint/2010/main" val="152690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29</a:t>
            </a:fld>
            <a:endParaRPr lang="en-US"/>
          </a:p>
        </p:txBody>
      </p:sp>
    </p:spTree>
    <p:extLst>
      <p:ext uri="{BB962C8B-B14F-4D97-AF65-F5344CB8AC3E}">
        <p14:creationId xmlns:p14="http://schemas.microsoft.com/office/powerpoint/2010/main" val="395750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info about some keywords used in ML</a:t>
            </a:r>
          </a:p>
        </p:txBody>
      </p:sp>
      <p:sp>
        <p:nvSpPr>
          <p:cNvPr id="4" name="Slide Number Placeholder 3"/>
          <p:cNvSpPr>
            <a:spLocks noGrp="1"/>
          </p:cNvSpPr>
          <p:nvPr>
            <p:ph type="sldNum" sz="quarter" idx="10"/>
          </p:nvPr>
        </p:nvSpPr>
        <p:spPr/>
        <p:txBody>
          <a:bodyPr/>
          <a:lstStyle/>
          <a:p>
            <a:fld id="{39B346B2-E8EF-43C1-9AB2-48101FFD65C8}" type="slidenum">
              <a:rPr lang="en-US" smtClean="0"/>
              <a:t>32</a:t>
            </a:fld>
            <a:endParaRPr lang="en-US"/>
          </a:p>
        </p:txBody>
      </p:sp>
    </p:spTree>
    <p:extLst>
      <p:ext uri="{BB962C8B-B14F-4D97-AF65-F5344CB8AC3E}">
        <p14:creationId xmlns:p14="http://schemas.microsoft.com/office/powerpoint/2010/main" val="105702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34</a:t>
            </a:fld>
            <a:endParaRPr lang="en-US"/>
          </a:p>
        </p:txBody>
      </p:sp>
    </p:spTree>
    <p:extLst>
      <p:ext uri="{BB962C8B-B14F-4D97-AF65-F5344CB8AC3E}">
        <p14:creationId xmlns:p14="http://schemas.microsoft.com/office/powerpoint/2010/main" val="159699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173047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4149287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121415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3102671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5/23/17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41414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47</a:t>
            </a:fld>
            <a:endParaRPr lang="en-US"/>
          </a:p>
        </p:txBody>
      </p:sp>
    </p:spTree>
    <p:extLst>
      <p:ext uri="{BB962C8B-B14F-4D97-AF65-F5344CB8AC3E}">
        <p14:creationId xmlns:p14="http://schemas.microsoft.com/office/powerpoint/2010/main" val="2845919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096_XUE</a:t>
            </a:r>
          </a:p>
        </p:txBody>
      </p:sp>
      <p:sp>
        <p:nvSpPr>
          <p:cNvPr id="4" name="Slide Number Placeholder 3"/>
          <p:cNvSpPr>
            <a:spLocks noGrp="1"/>
          </p:cNvSpPr>
          <p:nvPr>
            <p:ph type="sldNum" sz="quarter" idx="10"/>
          </p:nvPr>
        </p:nvSpPr>
        <p:spPr/>
        <p:txBody>
          <a:bodyPr/>
          <a:lstStyle/>
          <a:p>
            <a:fld id="{39B346B2-E8EF-43C1-9AB2-48101FFD65C8}" type="slidenum">
              <a:rPr lang="en-US" smtClean="0"/>
              <a:t>48</a:t>
            </a:fld>
            <a:endParaRPr lang="en-US"/>
          </a:p>
        </p:txBody>
      </p:sp>
    </p:spTree>
    <p:extLst>
      <p:ext uri="{BB962C8B-B14F-4D97-AF65-F5344CB8AC3E}">
        <p14:creationId xmlns:p14="http://schemas.microsoft.com/office/powerpoint/2010/main" val="14432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a:t>
            </a:r>
          </a:p>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pPr/>
              <a:t>5/23/17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4448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replaced with Microsoft</a:t>
            </a:r>
            <a:r>
              <a:rPr lang="en-US" baseline="0" dirty="0" smtClean="0"/>
              <a:t> Cognitive services.</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50</a:t>
            </a:fld>
            <a:endParaRPr lang="en-US"/>
          </a:p>
        </p:txBody>
      </p:sp>
    </p:spTree>
    <p:extLst>
      <p:ext uri="{BB962C8B-B14F-4D97-AF65-F5344CB8AC3E}">
        <p14:creationId xmlns:p14="http://schemas.microsoft.com/office/powerpoint/2010/main" val="2721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https://customers.microsoft.com/Pages/CustomerStory.aspx?recid=8576</a:t>
            </a:r>
            <a:endParaRPr lang="en-US" sz="800" kern="1200" dirty="0">
              <a:solidFill>
                <a:schemeClr val="tx1"/>
              </a:solidFill>
              <a:effectLst/>
              <a:latin typeface="Segoe UI Light" pitchFamily="34" charset="0"/>
              <a:ea typeface="+mn-ea"/>
              <a:cs typeface="+mn-cs"/>
            </a:endParaRPr>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4"/>
              </a:rPr>
              <a:t>http://www.microsoft.com/windowsembedded/en-us/internet-of-things-customer-stories.aspx?id=9</a:t>
            </a: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5/23/17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9796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vast</a:t>
            </a:r>
            <a:r>
              <a:rPr lang="en-US" baseline="0" dirty="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09306" lvl="1" indent="0">
              <a:buNone/>
            </a:pPr>
            <a:endParaRPr lang="en-US" sz="900" u="none" kern="1200" baseline="0" dirty="0">
              <a:solidFill>
                <a:schemeClr val="tx1"/>
              </a:solidFill>
              <a:effectLst/>
              <a:latin typeface="Segoe UI Light" pitchFamily="34" charset="0"/>
              <a:ea typeface="+mn-ea"/>
              <a:cs typeface="+mn-cs"/>
              <a:hlinkClick r:id="rId3"/>
            </a:endParaRPr>
          </a:p>
          <a:p>
            <a:pPr marL="109306" lvl="1" indent="0">
              <a:buNone/>
            </a:pPr>
            <a:r>
              <a:rPr lang="en-US" sz="900" u="sng" kern="1200" dirty="0">
                <a:solidFill>
                  <a:schemeClr val="tx1"/>
                </a:solidFill>
                <a:effectLst/>
                <a:latin typeface="Segoe UI Light" pitchFamily="34" charset="0"/>
                <a:ea typeface="+mn-ea"/>
                <a:cs typeface="+mn-cs"/>
                <a:hlinkClick r:id="rId3"/>
              </a:rPr>
              <a:t>https://www.youtube.com/watch?v=fN8Cixcc5yg&amp;feature=youtu.be</a:t>
            </a:r>
            <a:endParaRPr lang="en-US" sz="800" kern="1200" dirty="0">
              <a:solidFill>
                <a:schemeClr val="tx1"/>
              </a:solidFill>
              <a:effectLst/>
              <a:latin typeface="Segoe UI Light" pitchFamily="34" charset="0"/>
              <a:ea typeface="+mn-ea"/>
              <a:cs typeface="+mn-cs"/>
            </a:endParaRPr>
          </a:p>
          <a:p>
            <a:pPr marL="109306" lvl="1" indent="0">
              <a:buNone/>
            </a:pPr>
            <a:r>
              <a:rPr lang="en-US" sz="900" u="sng" kern="1200" dirty="0">
                <a:solidFill>
                  <a:schemeClr val="tx1"/>
                </a:solidFill>
                <a:effectLst/>
                <a:latin typeface="Segoe UI Light" pitchFamily="34" charset="0"/>
                <a:ea typeface="+mn-ea"/>
                <a:cs typeface="+mn-cs"/>
                <a:hlinkClick r:id="rId4"/>
              </a:rPr>
              <a:t>https://customers.microsoft.com/Pages/CustomerStory.aspx?recid=11257</a:t>
            </a:r>
            <a:endParaRPr lang="en-US" sz="900" u="sng" kern="1200" dirty="0">
              <a:solidFill>
                <a:schemeClr val="tx1"/>
              </a:solidFill>
              <a:effectLst/>
              <a:latin typeface="Segoe UI Light" pitchFamily="34" charset="0"/>
              <a:ea typeface="+mn-ea"/>
              <a:cs typeface="+mn-cs"/>
            </a:endParaRPr>
          </a:p>
          <a:p>
            <a:pPr marL="109306" lvl="1" indent="0">
              <a:buNone/>
            </a:pPr>
            <a:endParaRPr lang="en-US" sz="900" u="sng" kern="1200" dirty="0">
              <a:solidFill>
                <a:schemeClr val="tx1"/>
              </a:solidFill>
              <a:effectLst/>
              <a:latin typeface="Segoe UI Light" pitchFamily="34" charset="0"/>
              <a:ea typeface="+mn-ea"/>
              <a:cs typeface="+mn-cs"/>
            </a:endParaRPr>
          </a:p>
          <a:p>
            <a:pPr marL="109306" lvl="1" indent="0">
              <a:buNone/>
            </a:pP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5/23/17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069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Food Service Food Delivery </a:t>
            </a:r>
            <a:r>
              <a:rPr lang="en-US" dirty="0" err="1"/>
              <a:t>Servic</a:t>
            </a:r>
            <a:r>
              <a:rPr lang="en-US" dirty="0"/>
              <a:t>: Shopping carts that already list what you’re going to order?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Pier 1 Imports : predict which products customers will want in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Direct One : Non-sensitive data analysis, using Azure HDInsight for big data analysis and Azure Machine Learning for predictive analytics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Gjirafa</a:t>
            </a:r>
            <a:r>
              <a:rPr lang="en-US" dirty="0"/>
              <a:t>: Search Engine for specific language that is not crawled well by major search engines.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JLL: Real Estate</a:t>
            </a:r>
            <a:r>
              <a:rPr lang="en-US" b="1" baseline="0" dirty="0"/>
              <a:t> search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Carnegie Mellon:</a:t>
            </a:r>
            <a:r>
              <a:rPr lang="en-US" b="1" baseline="0" dirty="0"/>
              <a:t> </a:t>
            </a:r>
            <a:r>
              <a:rPr lang="en-US" dirty="0"/>
              <a:t>more energy efficient buildings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eSmart</a:t>
            </a:r>
            <a:r>
              <a:rPr lang="en-US" b="1" dirty="0"/>
              <a:t> Systems: </a:t>
            </a:r>
            <a:r>
              <a:rPr lang="en-US" dirty="0"/>
              <a:t>automated energy management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OSIsoft</a:t>
            </a:r>
            <a:r>
              <a:rPr lang="en-US" b="1" dirty="0"/>
              <a:t>: </a:t>
            </a:r>
            <a:r>
              <a:rPr lang="en-US" dirty="0"/>
              <a:t>collect, analyze, and share real-time sensor data to build their mission-critical operations intelligence infrastructure.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Mendeley</a:t>
            </a:r>
            <a:r>
              <a:rPr lang="en-US" b="1" dirty="0"/>
              <a:t>: </a:t>
            </a:r>
            <a:r>
              <a:rPr lang="en-US" dirty="0"/>
              <a:t>providing a faster and more flexible way to share and archive scientific findings and ideas.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Youboox</a:t>
            </a:r>
            <a:r>
              <a:rPr lang="en-US" b="1" dirty="0"/>
              <a:t>: </a:t>
            </a:r>
            <a:r>
              <a:rPr lang="en-US" dirty="0"/>
              <a:t>like Netflix and Spotify, French e-book subscription service:</a:t>
            </a:r>
            <a:r>
              <a:rPr lang="en-US" baseline="0" dirty="0"/>
              <a:t> </a:t>
            </a:r>
            <a:r>
              <a:rPr lang="en-US" dirty="0"/>
              <a:t>its recommendation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WASH Multifamily Laundry:</a:t>
            </a:r>
            <a:r>
              <a:rPr lang="en-US" b="1" baseline="0" dirty="0"/>
              <a:t> </a:t>
            </a:r>
            <a:r>
              <a:rPr lang="en-US" dirty="0"/>
              <a:t>measure company performance and drive productivity.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Kellogg School of Management : Real-world analytics for students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Optolexia</a:t>
            </a:r>
            <a:r>
              <a:rPr lang="en-US" b="1" dirty="0"/>
              <a:t>: </a:t>
            </a:r>
            <a:r>
              <a:rPr lang="en-US" dirty="0"/>
              <a:t>dyslexia screening tool for young </a:t>
            </a:r>
            <a:r>
              <a:rPr lang="en-US" dirty="0" err="1"/>
              <a:t>childrenv</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Rockwell Automation : Data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Tacoma Public Schools: </a:t>
            </a:r>
            <a:r>
              <a:rPr lang="en-US" dirty="0"/>
              <a:t>the district is providing comprehensive data snapshots of student success indicators and has already helped to improve graduation rates from 55 to 78 percent.</a:t>
            </a: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Ziosk</a:t>
            </a:r>
            <a:r>
              <a:rPr lang="en-US" b="1" dirty="0"/>
              <a:t>: </a:t>
            </a:r>
            <a:r>
              <a:rPr lang="en-US" dirty="0"/>
              <a:t>predict your preferences and serve them up as part of a better dining experience.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North American Eagle:  </a:t>
            </a:r>
            <a:r>
              <a:rPr lang="en-US" dirty="0"/>
              <a:t>aggregate and analyze data from prior and current runs to create predictive models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Sun Branding Solutions:</a:t>
            </a:r>
            <a:r>
              <a:rPr lang="en-US" b="1" baseline="0" dirty="0"/>
              <a:t> </a:t>
            </a:r>
            <a:r>
              <a:rPr lang="en-US" dirty="0"/>
              <a:t>packaging text and artwork effectively in ongoing </a:t>
            </a:r>
            <a:r>
              <a:rPr lang="en-US" dirty="0" err="1"/>
              <a:t>omnichannel</a:t>
            </a:r>
            <a:r>
              <a:rPr lang="en-US" dirty="0"/>
              <a:t> campaigns.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Next Up:</a:t>
            </a:r>
            <a:r>
              <a:rPr lang="en-US" b="1" baseline="0" dirty="0"/>
              <a:t> </a:t>
            </a:r>
            <a:r>
              <a:rPr lang="en-US" dirty="0"/>
              <a:t>predictive analytics about customer traffic based on variables such as weather, historical data, holidays, and major events.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Ultra Tendency:</a:t>
            </a:r>
            <a:r>
              <a:rPr lang="en-US" b="1" baseline="0" dirty="0"/>
              <a:t> </a:t>
            </a:r>
            <a:r>
              <a:rPr lang="en-US" dirty="0"/>
              <a:t>predict when airplanes will arrive at their designated airport gates.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Genscape</a:t>
            </a:r>
            <a:r>
              <a:rPr lang="en-US" b="1" dirty="0"/>
              <a:t>: tr</a:t>
            </a:r>
            <a:r>
              <a:rPr lang="en-US" dirty="0"/>
              <a:t>ansform thousands of streams of energy supply data into consumable intelligence that its customers depend on.</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53</a:t>
            </a:fld>
            <a:endParaRPr lang="en-US"/>
          </a:p>
        </p:txBody>
      </p:sp>
    </p:spTree>
    <p:extLst>
      <p:ext uri="{BB962C8B-B14F-4D97-AF65-F5344CB8AC3E}">
        <p14:creationId xmlns:p14="http://schemas.microsoft.com/office/powerpoint/2010/main" val="175602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5/23/17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use accent color,</a:t>
            </a:r>
            <a:r>
              <a:rPr lang="en-US" baseline="0" dirty="0" smtClean="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to use accent color,</a:t>
            </a:r>
            <a:r>
              <a:rPr lang="en-US" baseline="0" dirty="0" smtClean="0"/>
              <a:t> case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116947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8161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77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84132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74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689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1741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54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79494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 y="174625"/>
            <a:ext cx="11887200" cy="854075"/>
          </a:xfrm>
        </p:spPr>
        <p:txBody>
          <a:bodyPr/>
          <a:lstStyle/>
          <a:p>
            <a:r>
              <a:rPr lang="en-US" dirty="0"/>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16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4077077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2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15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293248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9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29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826430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657310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9872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3.xml"/><Relationship Id="rId8"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867" y="6430791"/>
            <a:ext cx="1603234" cy="366884"/>
          </a:xfrm>
          <a:prstGeom prst="rect">
            <a:avLst/>
          </a:prstGeom>
        </p:spPr>
      </p:pic>
    </p:spTree>
    <p:extLst>
      <p:ext uri="{BB962C8B-B14F-4D97-AF65-F5344CB8AC3E}">
        <p14:creationId xmlns:p14="http://schemas.microsoft.com/office/powerpoint/2010/main" val="93848890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66" r:id="rId5"/>
    <p:sldLayoutId id="2147483672" r:id="rId6"/>
    <p:sldLayoutId id="2147483673" r:id="rId7"/>
    <p:sldLayoutId id="214748370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60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rotWithShape="1">
          <a:blip r:embed="rId8" cstate="email">
            <a:extLst>
              <a:ext uri="{28A0092B-C50C-407E-A947-70E740481C1C}">
                <a14:useLocalDpi xmlns:a14="http://schemas.microsoft.com/office/drawing/2010/main"/>
              </a:ext>
            </a:extLst>
          </a:blip>
          <a:srcRect l="13894" t="30000" r="13894" b="31111"/>
          <a:stretch/>
        </p:blipFill>
        <p:spPr>
          <a:xfrm>
            <a:off x="68695" y="6416594"/>
            <a:ext cx="1637578" cy="395278"/>
          </a:xfrm>
          <a:prstGeom prst="rect">
            <a:avLst/>
          </a:prstGeom>
        </p:spPr>
      </p:pic>
    </p:spTree>
    <p:extLst>
      <p:ext uri="{BB962C8B-B14F-4D97-AF65-F5344CB8AC3E}">
        <p14:creationId xmlns:p14="http://schemas.microsoft.com/office/powerpoint/2010/main" val="82824457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emf"/><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5.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g"/><Relationship Id="rId3" Type="http://schemas.openxmlformats.org/officeDocument/2006/relationships/image" Target="../media/image4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1" Type="http://schemas.openxmlformats.org/officeDocument/2006/relationships/slide" Target="slide4.xml"/><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81.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5.xml"/><Relationship Id="rId5" Type="http://schemas.openxmlformats.org/officeDocument/2006/relationships/image" Target="../media/image86.png"/><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87.jpeg"/><Relationship Id="rId1" Type="http://schemas.openxmlformats.org/officeDocument/2006/relationships/vmlDrawing" Target="../drawings/vmlDrawing2.vml"/><Relationship Id="rId2" Type="http://schemas.openxmlformats.org/officeDocument/2006/relationships/tags" Target="../tags/tag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6.xml"/><Relationship Id="rId5" Type="http://schemas.openxmlformats.org/officeDocument/2006/relationships/image" Target="../media/image86.png"/><Relationship Id="rId6" Type="http://schemas.openxmlformats.org/officeDocument/2006/relationships/oleObject" Target="../embeddings/oleObject3.bin"/><Relationship Id="rId7" Type="http://schemas.openxmlformats.org/officeDocument/2006/relationships/image" Target="../media/image2.emf"/><Relationship Id="rId8" Type="http://schemas.openxmlformats.org/officeDocument/2006/relationships/image" Target="../media/image88.jpeg"/><Relationship Id="rId1" Type="http://schemas.openxmlformats.org/officeDocument/2006/relationships/vmlDrawing" Target="../drawings/vmlDrawing3.vml"/><Relationship Id="rId2" Type="http://schemas.openxmlformats.org/officeDocument/2006/relationships/tags" Target="../tags/tag3.xml"/></Relationships>
</file>

<file path=ppt/slides/_rels/slide53.xml.rels><?xml version="1.0" encoding="UTF-8" standalone="yes"?>
<Relationships xmlns="http://schemas.openxmlformats.org/package/2006/relationships"><Relationship Id="rId9" Type="http://schemas.openxmlformats.org/officeDocument/2006/relationships/image" Target="../media/image95.png"/><Relationship Id="rId20" Type="http://schemas.openxmlformats.org/officeDocument/2006/relationships/image" Target="../media/image106.png"/><Relationship Id="rId21" Type="http://schemas.openxmlformats.org/officeDocument/2006/relationships/image" Target="../media/image107.jpeg"/><Relationship Id="rId22" Type="http://schemas.openxmlformats.org/officeDocument/2006/relationships/image" Target="../media/image108.png"/><Relationship Id="rId23" Type="http://schemas.openxmlformats.org/officeDocument/2006/relationships/image" Target="../media/image109.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jpe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8" Type="http://schemas.openxmlformats.org/officeDocument/2006/relationships/image" Target="../media/image104.png"/><Relationship Id="rId19"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jpeg"/><Relationship Id="rId8"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0.png"/><Relationship Id="rId3"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video" Target="https://www.youtube.com/embed/-wVeHZNn8aU" TargetMode="External"/><Relationship Id="rId2" Type="http://schemas.openxmlformats.org/officeDocument/2006/relationships/slideLayout" Target="../slideLayouts/slideLayout12.xml"/><Relationship Id="rId3" Type="http://schemas.openxmlformats.org/officeDocument/2006/relationships/image" Target="../media/image112.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081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Windows </a:t>
            </a:r>
            <a:r>
              <a:rPr lang="en-US" dirty="0"/>
              <a:t>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t>
            </a:r>
            <a:r>
              <a:rPr lang="en-US" dirty="0" smtClean="0"/>
              <a:t>Analytics: </a:t>
            </a:r>
            <a:r>
              <a:rPr lang="en-US" dirty="0"/>
              <a:t>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dirty="0"/>
              <a:t>Data Science is far too complex</a:t>
            </a:r>
          </a:p>
          <a:p>
            <a:pPr lvl="1"/>
            <a:r>
              <a:rPr lang="en-US" sz="2800" dirty="0"/>
              <a:t>Cost of accessing/using efficient ML algorithms is high</a:t>
            </a:r>
          </a:p>
          <a:p>
            <a:pPr lvl="1"/>
            <a:r>
              <a:rPr lang="en-US" sz="2800" dirty="0"/>
              <a:t>Comprehensive knowledge required on different tools/platforms to develop a complete ML project</a:t>
            </a:r>
          </a:p>
          <a:p>
            <a:pPr lvl="1"/>
            <a:r>
              <a:rPr lang="en-US" sz="2800" dirty="0"/>
              <a:t>Difficult to put the developed solution into a scalable production stage</a:t>
            </a:r>
          </a:p>
          <a:p>
            <a:pPr marL="457200" lvl="1" indent="0">
              <a:buNone/>
            </a:pPr>
            <a:endParaRPr lang="en-US" sz="2800" dirty="0"/>
          </a:p>
          <a:p>
            <a:pPr marL="457200" lvl="1" indent="0">
              <a:buNone/>
            </a:pPr>
            <a:endParaRPr lang="en-US" sz="2800" dirty="0"/>
          </a:p>
          <a:p>
            <a:r>
              <a:rPr lang="en-US" sz="3200" dirty="0"/>
              <a:t>Need a simpler/scalable method: </a:t>
            </a:r>
          </a:p>
          <a:p>
            <a:pPr marL="0" indent="0">
              <a:buNone/>
            </a:pPr>
            <a:r>
              <a:rPr lang="en-US" sz="3200" dirty="0"/>
              <a:t>	</a:t>
            </a:r>
            <a:r>
              <a:rPr lang="en-US" sz="2800" dirty="0"/>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dirty="0"/>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dirty="0"/>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Business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Custom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Sensors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99704" y="6200099"/>
            <a:ext cx="1436110"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Automated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89640" cy="276999"/>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Lake</a:t>
              </a:r>
              <a:endParaRPr lang="en-US" sz="1200" dirty="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00" dirty="0"/>
              <a:t>Web based UI accessible from different browsers</a:t>
            </a:r>
          </a:p>
          <a:p>
            <a:pPr>
              <a:lnSpc>
                <a:spcPct val="150000"/>
              </a:lnSpc>
            </a:pPr>
            <a:r>
              <a:rPr lang="en-US" sz="3200" dirty="0" err="1" smtClean="0"/>
              <a:t>Share|collaborate</a:t>
            </a:r>
            <a:r>
              <a:rPr lang="en-US" sz="3200" dirty="0" smtClean="0"/>
              <a:t> </a:t>
            </a:r>
            <a:r>
              <a:rPr lang="en-US" sz="3200" dirty="0"/>
              <a:t>to any other ML workspace</a:t>
            </a:r>
          </a:p>
          <a:p>
            <a:pPr>
              <a:lnSpc>
                <a:spcPct val="150000"/>
              </a:lnSpc>
            </a:pPr>
            <a:r>
              <a:rPr lang="en-US" sz="3200" dirty="0" err="1"/>
              <a:t>Drag&amp;Drop</a:t>
            </a:r>
            <a:r>
              <a:rPr lang="en-US" sz="3200" dirty="0"/>
              <a:t> visual </a:t>
            </a:r>
            <a:r>
              <a:rPr lang="en-US" sz="3200" dirty="0" err="1" smtClean="0"/>
              <a:t>design|development</a:t>
            </a:r>
            <a:endParaRPr lang="en-US" sz="3200" dirty="0"/>
          </a:p>
          <a:p>
            <a:pPr>
              <a:lnSpc>
                <a:spcPct val="150000"/>
              </a:lnSpc>
            </a:pPr>
            <a:r>
              <a:rPr lang="en-US" sz="3200" dirty="0"/>
              <a:t>Wide range of ML Algorithms catalog</a:t>
            </a:r>
          </a:p>
          <a:p>
            <a:pPr>
              <a:lnSpc>
                <a:spcPct val="150000"/>
              </a:lnSpc>
            </a:pPr>
            <a:r>
              <a:rPr lang="en-US" sz="3200" dirty="0"/>
              <a:t>Extend with OSS </a:t>
            </a:r>
            <a:r>
              <a:rPr lang="en-US" sz="3200" dirty="0" err="1"/>
              <a:t>R|Python</a:t>
            </a:r>
            <a:r>
              <a:rPr lang="en-US" sz="3200" dirty="0"/>
              <a:t> scripts</a:t>
            </a:r>
          </a:p>
          <a:p>
            <a:pPr>
              <a:lnSpc>
                <a:spcPct val="150000"/>
              </a:lnSpc>
            </a:pPr>
            <a:r>
              <a:rPr lang="en-US" sz="3200" dirty="0" err="1" smtClean="0"/>
              <a:t>Share|Document</a:t>
            </a:r>
            <a:r>
              <a:rPr lang="en-US" sz="3200" dirty="0" smtClean="0"/>
              <a:t> </a:t>
            </a:r>
            <a:r>
              <a:rPr lang="en-US" sz="3200" dirty="0"/>
              <a:t>with </a:t>
            </a:r>
            <a:r>
              <a:rPr lang="en-US" sz="3200" dirty="0" err="1" smtClean="0"/>
              <a:t>IPython|Jupyter</a:t>
            </a:r>
            <a:endParaRPr lang="en-US" sz="3200" dirty="0"/>
          </a:p>
          <a:p>
            <a:pPr>
              <a:lnSpc>
                <a:spcPct val="150000"/>
              </a:lnSpc>
            </a:pPr>
            <a:r>
              <a:rPr lang="en-US" sz="3200" dirty="0" err="1" smtClean="0"/>
              <a:t>Deploy|Publish</a:t>
            </a:r>
            <a:r>
              <a:rPr lang="en-US" sz="3200" dirty="0" err="1"/>
              <a:t>|</a:t>
            </a:r>
            <a:r>
              <a:rPr lang="en-US" sz="3200" dirty="0" err="1" smtClean="0"/>
              <a:t>Scale</a:t>
            </a:r>
            <a:r>
              <a:rPr lang="en-US" sz="3200" dirty="0" smtClean="0"/>
              <a:t> </a:t>
            </a:r>
            <a:r>
              <a:rPr lang="en-US" sz="3200" dirty="0"/>
              <a:t>rapidly (APIs)</a:t>
            </a:r>
          </a:p>
        </p:txBody>
      </p:sp>
    </p:spTree>
    <p:extLst>
      <p:ext uri="{BB962C8B-B14F-4D97-AF65-F5344CB8AC3E}">
        <p14:creationId xmlns:p14="http://schemas.microsoft.com/office/powerpoint/2010/main" val="14601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100" dirty="0">
                <a:gradFill>
                  <a:gsLst>
                    <a:gs pos="6195">
                      <a:prstClr val="black"/>
                    </a:gs>
                    <a:gs pos="26000">
                      <a:prstClr val="black"/>
                    </a:gs>
                  </a:gsLst>
                  <a:lin ang="5400000" scaled="0"/>
                </a:gradFill>
              </a:rPr>
              <a:t>Microsoft Azure Machine Learning </a:t>
            </a:r>
            <a:br>
              <a:rPr lang="en-US" sz="5100" dirty="0">
                <a:gradFill>
                  <a:gsLst>
                    <a:gs pos="6195">
                      <a:prstClr val="black"/>
                    </a:gs>
                    <a:gs pos="26000">
                      <a:prstClr val="black"/>
                    </a:gs>
                  </a:gsLst>
                  <a:lin ang="5400000" scaled="0"/>
                </a:gradFill>
              </a:rPr>
            </a:br>
            <a:r>
              <a:rPr lang="en-US" sz="3200" dirty="0">
                <a:gradFill>
                  <a:gsLst>
                    <a:gs pos="6195">
                      <a:prstClr val="black"/>
                    </a:gs>
                    <a:gs pos="26000">
                      <a:prstClr val="black"/>
                    </a:gs>
                  </a:gsLst>
                  <a:lin ang="5400000" scaled="0"/>
                </a:gradFill>
              </a:rPr>
              <a:t>Built for a cloud-first, mobile-first world</a:t>
            </a:r>
            <a:endParaRPr lang="en-US" dirty="0"/>
          </a:p>
        </p:txBody>
      </p:sp>
      <p:sp>
        <p:nvSpPr>
          <p:cNvPr id="4" name="Rectangle 3"/>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p:txBody>
      </p:sp>
      <p:sp>
        <p:nvSpPr>
          <p:cNvPr id="5" name="Rectangle 4"/>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6" name="Rectangle 5"/>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Flexible </a:t>
            </a:r>
          </a:p>
        </p:txBody>
      </p:sp>
      <p:sp>
        <p:nvSpPr>
          <p:cNvPr id="7" name="Rectangle 6"/>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8" name="Rectangle 7"/>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No software to install, no hardware </a:t>
            </a:r>
            <a:r>
              <a:rPr lang="en-US" sz="1765" spc="-98" dirty="0">
                <a:solidFill>
                  <a:srgbClr val="FFFFFF"/>
                </a:solidFill>
                <a:ea typeface="Segoe UI" pitchFamily="34" charset="0"/>
                <a:cs typeface="Segoe UI" pitchFamily="34" charset="0"/>
              </a:rPr>
              <a:t>to manage,</a:t>
            </a:r>
            <a:r>
              <a:rPr lang="en-US" sz="1765" dirty="0">
                <a:solidFill>
                  <a:srgbClr val="FFFFFF"/>
                </a:solidFill>
                <a:ea typeface="Segoe UI" pitchFamily="34" charset="0"/>
                <a:cs typeface="Segoe UI" pitchFamily="34" charset="0"/>
              </a:rPr>
              <a:t> all you need is an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Azure subscription. </a:t>
            </a:r>
          </a:p>
        </p:txBody>
      </p:sp>
      <p:sp>
        <p:nvSpPr>
          <p:cNvPr id="9" name="Rectangle 8"/>
          <p:cNvSpPr/>
          <p:nvPr/>
        </p:nvSpPr>
        <p:spPr>
          <a:xfrm>
            <a:off x="3164767" y="3806003"/>
            <a:ext cx="27779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Drag, drop and connect interface. Data sources with just a drop down; run across any data. </a:t>
            </a:r>
          </a:p>
        </p:txBody>
      </p:sp>
      <p:sp>
        <p:nvSpPr>
          <p:cNvPr id="10" name="Rectangle 9"/>
          <p:cNvSpPr/>
          <p:nvPr/>
        </p:nvSpPr>
        <p:spPr>
          <a:xfrm>
            <a:off x="5943684" y="3806002"/>
            <a:ext cx="2748591"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Built-in collection of best of breed algorithms with no coding required. Drop in custom R or use popular CRAN packages.</a:t>
            </a:r>
          </a:p>
        </p:txBody>
      </p:sp>
      <p:sp>
        <p:nvSpPr>
          <p:cNvPr id="11" name="Rectangle 10"/>
          <p:cNvSpPr/>
          <p:nvPr/>
        </p:nvSpPr>
        <p:spPr>
          <a:xfrm>
            <a:off x="8723537" y="3806002"/>
            <a:ext cx="26077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Operationalize models  as web services with a single click.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Monetize in Machine Learning Marketplace.</a:t>
            </a:r>
          </a:p>
        </p:txBody>
      </p:sp>
    </p:spTree>
    <p:extLst>
      <p:ext uri="{BB962C8B-B14F-4D97-AF65-F5344CB8AC3E}">
        <p14:creationId xmlns:p14="http://schemas.microsoft.com/office/powerpoint/2010/main" val="645045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353121" y="4376419"/>
            <a:ext cx="3514586" cy="492443"/>
            <a:chOff x="6370637" y="4376419"/>
            <a:chExt cx="3514586" cy="492443"/>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29" name="TextBox 28"/>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30" name="Group 29"/>
          <p:cNvGrpSpPr/>
          <p:nvPr/>
        </p:nvGrpSpPr>
        <p:grpSpPr>
          <a:xfrm>
            <a:off x="5608637" y="3344862"/>
            <a:ext cx="3383696" cy="533400"/>
            <a:chOff x="6370637" y="3344862"/>
            <a:chExt cx="338369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2" name="TextBox 31"/>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33" name="Group 32"/>
          <p:cNvGrpSpPr/>
          <p:nvPr/>
        </p:nvGrpSpPr>
        <p:grpSpPr>
          <a:xfrm>
            <a:off x="4922837" y="2430462"/>
            <a:ext cx="2893369" cy="501939"/>
            <a:chOff x="6370637" y="2430462"/>
            <a:chExt cx="2893369" cy="501939"/>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5" name="TextBox 34"/>
            <p:cNvSpPr txBox="1"/>
            <p:nvPr/>
          </p:nvSpPr>
          <p:spPr>
            <a:xfrm>
              <a:off x="7450817" y="2430462"/>
              <a:ext cx="1813189"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MS</a:t>
              </a:r>
            </a:p>
          </p:txBody>
        </p:sp>
      </p:grpSp>
      <p:sp>
        <p:nvSpPr>
          <p:cNvPr id="36" name="Right Arrow 35"/>
          <p:cNvSpPr/>
          <p:nvPr/>
        </p:nvSpPr>
        <p:spPr bwMode="auto">
          <a:xfrm>
            <a:off x="7038921" y="5513705"/>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7" name="TextBox 36"/>
          <p:cNvSpPr txBox="1"/>
          <p:nvPr/>
        </p:nvSpPr>
        <p:spPr>
          <a:xfrm>
            <a:off x="8105721" y="5478462"/>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38" name="Group 37"/>
          <p:cNvGrpSpPr/>
          <p:nvPr/>
        </p:nvGrpSpPr>
        <p:grpSpPr>
          <a:xfrm>
            <a:off x="2028557" y="3125080"/>
            <a:ext cx="3530349" cy="989806"/>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41" name="Group 40"/>
          <p:cNvGrpSpPr/>
          <p:nvPr/>
        </p:nvGrpSpPr>
        <p:grpSpPr>
          <a:xfrm>
            <a:off x="631433" y="5228328"/>
            <a:ext cx="6324598" cy="1012134"/>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44" name="Group 43"/>
          <p:cNvGrpSpPr/>
          <p:nvPr/>
        </p:nvGrpSpPr>
        <p:grpSpPr>
          <a:xfrm>
            <a:off x="1297756" y="4114886"/>
            <a:ext cx="4991951" cy="1138438"/>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47" name="Trapezoid 46"/>
          <p:cNvSpPr/>
          <p:nvPr/>
        </p:nvSpPr>
        <p:spPr>
          <a:xfrm>
            <a:off x="2579400" y="2209119"/>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48" name="Trapezoid 4"/>
          <p:cNvSpPr/>
          <p:nvPr/>
        </p:nvSpPr>
        <p:spPr>
          <a:xfrm>
            <a:off x="2579400" y="2209119"/>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Tree>
    <p:extLst>
      <p:ext uri="{BB962C8B-B14F-4D97-AF65-F5344CB8AC3E}">
        <p14:creationId xmlns:p14="http://schemas.microsoft.com/office/powerpoint/2010/main" val="10487353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4294967295"/>
          </p:nvPr>
        </p:nvSpPr>
        <p:spPr>
          <a:xfrm>
            <a:off x="267630" y="951658"/>
            <a:ext cx="4483734" cy="5788025"/>
          </a:xfrm>
        </p:spPr>
        <p:txBody>
          <a:bodyPr/>
          <a:lstStyle/>
          <a:p>
            <a:pPr>
              <a:spcBef>
                <a:spcPts val="0"/>
              </a:spcBef>
              <a:spcAft>
                <a:spcPts val="588"/>
              </a:spcAft>
            </a:pPr>
            <a:r>
              <a:rPr lang="en-US" sz="1765" dirty="0">
                <a:solidFill>
                  <a:srgbClr val="505050"/>
                </a:solidFill>
                <a:latin typeface="Segoe UI"/>
              </a:rPr>
              <a:t>Green Score, Wealth Score, Giving Score</a:t>
            </a:r>
          </a:p>
          <a:p>
            <a:pPr>
              <a:spcBef>
                <a:spcPts val="0"/>
              </a:spcBef>
              <a:spcAft>
                <a:spcPts val="588"/>
              </a:spcAft>
            </a:pPr>
            <a:r>
              <a:rPr lang="en-US" sz="1765" dirty="0">
                <a:solidFill>
                  <a:srgbClr val="505050"/>
                </a:solidFill>
                <a:latin typeface="Segoe UI"/>
              </a:rPr>
              <a:t>Frequently Bought Together API</a:t>
            </a:r>
          </a:p>
          <a:p>
            <a:pPr>
              <a:spcBef>
                <a:spcPts val="0"/>
              </a:spcBef>
              <a:spcAft>
                <a:spcPts val="588"/>
              </a:spcAft>
            </a:pPr>
            <a:r>
              <a:rPr lang="en-US" sz="1765" dirty="0">
                <a:solidFill>
                  <a:srgbClr val="505050"/>
                </a:solidFill>
                <a:latin typeface="Segoe UI"/>
              </a:rPr>
              <a:t>Recommendations API</a:t>
            </a:r>
          </a:p>
          <a:p>
            <a:pPr>
              <a:spcBef>
                <a:spcPts val="0"/>
              </a:spcBef>
              <a:spcAft>
                <a:spcPts val="588"/>
              </a:spcAft>
            </a:pPr>
            <a:r>
              <a:rPr lang="en-US" sz="1765" dirty="0">
                <a:solidFill>
                  <a:srgbClr val="505050"/>
                </a:solidFill>
                <a:latin typeface="Segoe UI"/>
              </a:rPr>
              <a:t>Anomaly Detection API</a:t>
            </a:r>
          </a:p>
          <a:p>
            <a:pPr fontAlgn="b">
              <a:spcBef>
                <a:spcPts val="0"/>
              </a:spcBef>
              <a:spcAft>
                <a:spcPts val="588"/>
              </a:spcAft>
            </a:pPr>
            <a:r>
              <a:rPr lang="en-US" sz="1765" dirty="0">
                <a:solidFill>
                  <a:srgbClr val="505050"/>
                </a:solidFill>
                <a:latin typeface="Segoe UI"/>
              </a:rPr>
              <a:t>Lexicon Based Sentiment Analysis</a:t>
            </a:r>
          </a:p>
          <a:p>
            <a:pPr fontAlgn="b">
              <a:spcBef>
                <a:spcPts val="0"/>
              </a:spcBef>
              <a:spcAft>
                <a:spcPts val="588"/>
              </a:spcAft>
            </a:pPr>
            <a:r>
              <a:rPr lang="en-US" sz="1765" dirty="0" smtClean="0">
                <a:solidFill>
                  <a:srgbClr val="505050"/>
                </a:solidFill>
                <a:latin typeface="Segoe UI"/>
              </a:rPr>
              <a:t>Forecasting: Exponential </a:t>
            </a:r>
            <a:r>
              <a:rPr lang="en-US" sz="1765" dirty="0">
                <a:solidFill>
                  <a:srgbClr val="505050"/>
                </a:solidFill>
                <a:latin typeface="Segoe UI"/>
              </a:rPr>
              <a:t>Smoothing</a:t>
            </a:r>
          </a:p>
          <a:p>
            <a:pPr fontAlgn="b">
              <a:spcBef>
                <a:spcPts val="0"/>
              </a:spcBef>
              <a:spcAft>
                <a:spcPts val="588"/>
              </a:spcAft>
            </a:pPr>
            <a:r>
              <a:rPr lang="en-US" sz="1765" dirty="0" smtClean="0">
                <a:solidFill>
                  <a:srgbClr val="505050"/>
                </a:solidFill>
                <a:latin typeface="Segoe UI"/>
              </a:rPr>
              <a:t>Forecasting: </a:t>
            </a:r>
            <a:r>
              <a:rPr lang="en-US" sz="1765" dirty="0">
                <a:solidFill>
                  <a:srgbClr val="505050"/>
                </a:solidFill>
                <a:latin typeface="Segoe UI"/>
              </a:rPr>
              <a:t>ETS+STL </a:t>
            </a:r>
          </a:p>
          <a:p>
            <a:pPr fontAlgn="b">
              <a:spcBef>
                <a:spcPts val="0"/>
              </a:spcBef>
              <a:spcAft>
                <a:spcPts val="588"/>
              </a:spcAft>
            </a:pPr>
            <a:r>
              <a:rPr lang="en-US" sz="1765" dirty="0" smtClean="0">
                <a:solidFill>
                  <a:srgbClr val="505050"/>
                </a:solidFill>
                <a:latin typeface="Segoe UI"/>
              </a:rPr>
              <a:t>Forecasting: </a:t>
            </a:r>
            <a:r>
              <a:rPr lang="en-US" sz="1765" dirty="0" err="1" smtClean="0">
                <a:solidFill>
                  <a:srgbClr val="505050"/>
                </a:solidFill>
                <a:latin typeface="Segoe UI"/>
              </a:rPr>
              <a:t>AutoRegressive</a:t>
            </a:r>
            <a:r>
              <a:rPr lang="en-US" sz="1765" dirty="0" smtClean="0">
                <a:solidFill>
                  <a:srgbClr val="505050"/>
                </a:solidFill>
                <a:latin typeface="Segoe UI"/>
              </a:rPr>
              <a:t> </a:t>
            </a:r>
            <a:r>
              <a:rPr lang="en-US" sz="1765" dirty="0">
                <a:solidFill>
                  <a:srgbClr val="505050"/>
                </a:solidFill>
                <a:latin typeface="Segoe UI"/>
              </a:rPr>
              <a:t>Integrated </a:t>
            </a:r>
            <a:br>
              <a:rPr lang="en-US" sz="1765" dirty="0">
                <a:solidFill>
                  <a:srgbClr val="505050"/>
                </a:solidFill>
                <a:latin typeface="Segoe UI"/>
              </a:rPr>
            </a:br>
            <a:r>
              <a:rPr lang="en-US" sz="1765" dirty="0">
                <a:solidFill>
                  <a:srgbClr val="505050"/>
                </a:solidFill>
                <a:latin typeface="Segoe UI"/>
              </a:rPr>
              <a:t>Moving Average (ARIMA)</a:t>
            </a:r>
          </a:p>
          <a:p>
            <a:pPr fontAlgn="b">
              <a:spcBef>
                <a:spcPts val="0"/>
              </a:spcBef>
              <a:spcAft>
                <a:spcPts val="588"/>
              </a:spcAft>
            </a:pPr>
            <a:r>
              <a:rPr lang="en-US" sz="1765" dirty="0">
                <a:solidFill>
                  <a:srgbClr val="505050"/>
                </a:solidFill>
                <a:latin typeface="Segoe UI"/>
              </a:rPr>
              <a:t>Binary Classifier API</a:t>
            </a:r>
          </a:p>
          <a:p>
            <a:pPr fontAlgn="b">
              <a:spcBef>
                <a:spcPts val="0"/>
              </a:spcBef>
              <a:spcAft>
                <a:spcPts val="588"/>
              </a:spcAft>
            </a:pPr>
            <a:r>
              <a:rPr lang="en-US" sz="1765" dirty="0">
                <a:solidFill>
                  <a:srgbClr val="505050"/>
                </a:solidFill>
                <a:latin typeface="Segoe UI"/>
              </a:rPr>
              <a:t>Cluster Model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rPr>
              <a:t>Multivariate Linear Regression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cs typeface="Segoe UI Semibold" panose="020B0702040204020203" pitchFamily="34" charset="0"/>
              </a:rPr>
              <a:t>Multivariate Linear Regression API</a:t>
            </a:r>
          </a:p>
          <a:p>
            <a:pPr fontAlgn="b">
              <a:spcBef>
                <a:spcPts val="0"/>
              </a:spcBef>
              <a:spcAft>
                <a:spcPts val="588"/>
              </a:spcAft>
            </a:pPr>
            <a:r>
              <a:rPr lang="en-US" sz="1765" dirty="0">
                <a:solidFill>
                  <a:srgbClr val="505050"/>
                </a:solidFill>
                <a:latin typeface="Segoe UI"/>
                <a:cs typeface="Segoe UI Semibold" panose="020B0702040204020203" pitchFamily="34" charset="0"/>
              </a:rPr>
              <a:t>Normal Distribution Quantile Calculator</a:t>
            </a:r>
          </a:p>
          <a:p>
            <a:pPr fontAlgn="b">
              <a:spcBef>
                <a:spcPts val="0"/>
              </a:spcBef>
              <a:spcAft>
                <a:spcPts val="588"/>
              </a:spcAft>
            </a:pPr>
            <a:r>
              <a:rPr lang="en-US" sz="1765" dirty="0">
                <a:solidFill>
                  <a:srgbClr val="505050"/>
                </a:solidFill>
                <a:latin typeface="Segoe UI"/>
                <a:cs typeface="Segoe UI Semibold" panose="020B0702040204020203" pitchFamily="34" charset="0"/>
              </a:rPr>
              <a:t>Binomial Distribution Quantile Calculator</a:t>
            </a:r>
          </a:p>
          <a:p>
            <a:pPr fontAlgn="b">
              <a:spcBef>
                <a:spcPts val="0"/>
              </a:spcBef>
              <a:spcAft>
                <a:spcPts val="588"/>
              </a:spcAft>
            </a:pPr>
            <a:r>
              <a:rPr lang="en-US" sz="1765"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And more on </a:t>
            </a:r>
            <a:r>
              <a:rPr lang="en-US" sz="1765" dirty="0">
                <a:solidFill>
                  <a:srgbClr val="505050"/>
                </a:solidFill>
                <a:latin typeface="Segoe UI Semibold" panose="020B0702040204020203" pitchFamily="34" charset="0"/>
                <a:cs typeface="Segoe UI Semibold" panose="020B0702040204020203" pitchFamily="34" charset="0"/>
              </a:rPr>
              <a:t>datamarket.azure.com</a:t>
            </a:r>
          </a:p>
        </p:txBody>
      </p:sp>
      <p:sp>
        <p:nvSpPr>
          <p:cNvPr id="12" name="Rectangle 11"/>
          <p:cNvSpPr/>
          <p:nvPr/>
        </p:nvSpPr>
        <p:spPr bwMode="auto">
          <a:xfrm>
            <a:off x="4751364" y="487"/>
            <a:ext cx="104712"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63737" y="149579"/>
            <a:ext cx="3319178" cy="802079"/>
          </a:xfrm>
          <a:prstGeom prst="rect">
            <a:avLst/>
          </a:prstGeom>
        </p:spPr>
        <p:txBody>
          <a:bodyPr wrap="none">
            <a:spAutoFit/>
          </a:bodyPr>
          <a:lstStyle/>
          <a:p>
            <a:r>
              <a:rPr lang="en-US" sz="4612" dirty="0">
                <a:gradFill>
                  <a:gsLst>
                    <a:gs pos="1250">
                      <a:srgbClr val="FFC000"/>
                    </a:gs>
                    <a:gs pos="100000">
                      <a:srgbClr val="FFC000"/>
                    </a:gs>
                  </a:gsLst>
                  <a:lin ang="5400000" scaled="0"/>
                </a:gradFill>
                <a:latin typeface="Calibri Light" panose="020F0302020204030204"/>
                <a:ea typeface="+mj-ea"/>
                <a:cs typeface="+mj-cs"/>
              </a:rPr>
              <a:t>API examples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077" y="1"/>
            <a:ext cx="7335924" cy="6845300"/>
          </a:xfrm>
          <a:prstGeom prst="rect">
            <a:avLst/>
          </a:prstGeom>
        </p:spPr>
      </p:pic>
      <p:sp>
        <p:nvSpPr>
          <p:cNvPr id="4" name="Rounded Rectangle 3"/>
          <p:cNvSpPr/>
          <p:nvPr/>
        </p:nvSpPr>
        <p:spPr>
          <a:xfrm>
            <a:off x="8953500" y="2476500"/>
            <a:ext cx="2400300" cy="254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grpId="1" nodeType="withEffect">
                                  <p:stCondLst>
                                    <p:cond delay="0"/>
                                  </p:stCondLst>
                                  <p:childTnLst>
                                    <p:animMotion origin="layout" path="M 6.25E-7 1.85185E-6 L 0.43268 0.00046 " pathEditMode="relative" rAng="0" ptsTypes="AA">
                                      <p:cBhvr>
                                        <p:cTn id="9" dur="500" spd="-100000" fill="hold"/>
                                        <p:tgtEl>
                                          <p:spTgt spid="9"/>
                                        </p:tgtEl>
                                        <p:attrNameLst>
                                          <p:attrName>ppt_x</p:attrName>
                                          <p:attrName>ppt_y</p:attrName>
                                        </p:attrNameLst>
                                      </p:cBhvr>
                                      <p:rCtr x="216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gradFill>
                  <a:gsLst>
                    <a:gs pos="0">
                      <a:srgbClr val="FFC000"/>
                    </a:gs>
                    <a:gs pos="100000">
                      <a:srgbClr val="FFC000"/>
                    </a:gs>
                  </a:gsLst>
                  <a:lin ang="5400000" scaled="1"/>
                </a:gradFill>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spTree>
    <p:extLst>
      <p:ext uri="{BB962C8B-B14F-4D97-AF65-F5344CB8AC3E}">
        <p14:creationId xmlns:p14="http://schemas.microsoft.com/office/powerpoint/2010/main" val="918782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29961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636887" y="344794"/>
            <a:ext cx="7825517" cy="1451350"/>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46449" y="2258173"/>
            <a:ext cx="11137188" cy="834162"/>
            <a:chOff x="646449" y="2671641"/>
            <a:chExt cx="11137188" cy="834162"/>
          </a:xfrm>
        </p:grpSpPr>
        <p:sp>
          <p:nvSpPr>
            <p:cNvPr id="12" name="TextBox 11"/>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8" name="TextBox 17"/>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9" name="TextBox 18"/>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20" name="TextBox 19"/>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5" name="TextBox 14"/>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7" name="Group 16"/>
          <p:cNvGrpSpPr/>
          <p:nvPr/>
        </p:nvGrpSpPr>
        <p:grpSpPr>
          <a:xfrm>
            <a:off x="646449" y="3027986"/>
            <a:ext cx="11137188" cy="926495"/>
            <a:chOff x="646449" y="3565828"/>
            <a:chExt cx="11137188" cy="926495"/>
          </a:xfrm>
        </p:grpSpPr>
        <p:sp>
          <p:nvSpPr>
            <p:cNvPr id="24" name="TextBox 23"/>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25" name="TextBox 24"/>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26" name="TextBox 25"/>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27" name="TextBox 26"/>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28" name="TextBox 27"/>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21" name="Group 20"/>
          <p:cNvGrpSpPr/>
          <p:nvPr/>
        </p:nvGrpSpPr>
        <p:grpSpPr>
          <a:xfrm>
            <a:off x="646449" y="3890132"/>
            <a:ext cx="11137188" cy="1018828"/>
            <a:chOff x="646449" y="4475814"/>
            <a:chExt cx="11137188" cy="1018828"/>
          </a:xfrm>
        </p:grpSpPr>
        <p:sp>
          <p:nvSpPr>
            <p:cNvPr id="29" name="TextBox 28"/>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30" name="TextBox 29"/>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31" name="TextBox 30"/>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32" name="TextBox 31"/>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33" name="TextBox 32"/>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grpSp>
        <p:nvGrpSpPr>
          <p:cNvPr id="22" name="Group 21"/>
          <p:cNvGrpSpPr/>
          <p:nvPr/>
        </p:nvGrpSpPr>
        <p:grpSpPr>
          <a:xfrm>
            <a:off x="646449" y="4844612"/>
            <a:ext cx="11137188" cy="1111161"/>
            <a:chOff x="646449" y="5353492"/>
            <a:chExt cx="11137188" cy="1111161"/>
          </a:xfrm>
        </p:grpSpPr>
        <p:sp>
          <p:nvSpPr>
            <p:cNvPr id="34" name="TextBox 33"/>
            <p:cNvSpPr txBox="1"/>
            <p:nvPr/>
          </p:nvSpPr>
          <p:spPr>
            <a:xfrm>
              <a:off x="3432499" y="5356657"/>
              <a:ext cx="1663234" cy="1107996"/>
            </a:xfrm>
            <a:prstGeom prst="rect">
              <a:avLst/>
            </a:prstGeom>
            <a:noFill/>
          </p:spPr>
          <p:txBody>
            <a:bodyPr wrap="square" rtlCol="0">
              <a:spAutoFit/>
            </a:bodyPr>
            <a:lstStyle/>
            <a:p>
              <a:pPr algn="ctr"/>
              <a:r>
                <a:rPr lang="en-US" sz="6600" dirty="0">
                  <a:solidFill>
                    <a:srgbClr val="FF0000"/>
                  </a:solidFill>
                </a:rPr>
                <a:t>?</a:t>
              </a:r>
            </a:p>
          </p:txBody>
        </p:sp>
        <p:sp>
          <p:nvSpPr>
            <p:cNvPr id="35" name="TextBox 34"/>
            <p:cNvSpPr txBox="1"/>
            <p:nvPr/>
          </p:nvSpPr>
          <p:spPr>
            <a:xfrm>
              <a:off x="5806059" y="5353492"/>
              <a:ext cx="1537185" cy="1107996"/>
            </a:xfrm>
            <a:prstGeom prst="rect">
              <a:avLst/>
            </a:prstGeom>
            <a:noFill/>
          </p:spPr>
          <p:txBody>
            <a:bodyPr wrap="square" rtlCol="0">
              <a:spAutoFit/>
            </a:bodyPr>
            <a:lstStyle/>
            <a:p>
              <a:pPr algn="ctr"/>
              <a:r>
                <a:rPr lang="en-US" sz="6600" dirty="0">
                  <a:solidFill>
                    <a:srgbClr val="FF0000"/>
                  </a:solidFill>
                </a:rPr>
                <a:t>?</a:t>
              </a:r>
            </a:p>
          </p:txBody>
        </p:sp>
        <p:sp>
          <p:nvSpPr>
            <p:cNvPr id="36" name="TextBox 35"/>
            <p:cNvSpPr txBox="1"/>
            <p:nvPr/>
          </p:nvSpPr>
          <p:spPr>
            <a:xfrm>
              <a:off x="8035952" y="5353492"/>
              <a:ext cx="1540723" cy="1107996"/>
            </a:xfrm>
            <a:prstGeom prst="rect">
              <a:avLst/>
            </a:prstGeom>
            <a:noFill/>
          </p:spPr>
          <p:txBody>
            <a:bodyPr wrap="square" rtlCol="0">
              <a:spAutoFit/>
            </a:bodyPr>
            <a:lstStyle/>
            <a:p>
              <a:pPr algn="ctr"/>
              <a:r>
                <a:rPr lang="en-US" sz="6600" dirty="0">
                  <a:solidFill>
                    <a:srgbClr val="FF0000"/>
                  </a:solidFill>
                </a:rPr>
                <a:t>?</a:t>
              </a:r>
            </a:p>
          </p:txBody>
        </p:sp>
        <p:sp>
          <p:nvSpPr>
            <p:cNvPr id="37" name="TextBox 36"/>
            <p:cNvSpPr txBox="1"/>
            <p:nvPr/>
          </p:nvSpPr>
          <p:spPr>
            <a:xfrm>
              <a:off x="10189039" y="5353492"/>
              <a:ext cx="1594598" cy="1107996"/>
            </a:xfrm>
            <a:prstGeom prst="rect">
              <a:avLst/>
            </a:prstGeom>
            <a:noFill/>
          </p:spPr>
          <p:txBody>
            <a:bodyPr wrap="square" rtlCol="0">
              <a:spAutoFit/>
            </a:bodyPr>
            <a:lstStyle/>
            <a:p>
              <a:pPr algn="ctr"/>
              <a:r>
                <a:rPr lang="en-US" sz="6600" dirty="0">
                  <a:solidFill>
                    <a:srgbClr val="FF0000"/>
                  </a:solidFill>
                </a:rPr>
                <a:t>?</a:t>
              </a:r>
            </a:p>
          </p:txBody>
        </p:sp>
        <p:sp>
          <p:nvSpPr>
            <p:cNvPr id="38" name="TextBox 37"/>
            <p:cNvSpPr txBox="1"/>
            <p:nvPr/>
          </p:nvSpPr>
          <p:spPr>
            <a:xfrm>
              <a:off x="646449" y="5445825"/>
              <a:ext cx="1588897" cy="923330"/>
            </a:xfrm>
            <a:prstGeom prst="rect">
              <a:avLst/>
            </a:prstGeom>
            <a:noFill/>
          </p:spPr>
          <p:txBody>
            <a:bodyPr wrap="none" rtlCol="0">
              <a:spAutoFit/>
            </a:bodyPr>
            <a:lstStyle/>
            <a:p>
              <a:pPr algn="ctr"/>
              <a:r>
                <a:rPr lang="en-US" sz="5400" dirty="0">
                  <a:solidFill>
                    <a:srgbClr val="FF0000"/>
                  </a:solidFill>
                </a:rPr>
                <a:t>2020</a:t>
              </a:r>
            </a:p>
          </p:txBody>
        </p:sp>
      </p:grpSp>
      <p:sp>
        <p:nvSpPr>
          <p:cNvPr id="13" name="Freeform 12"/>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99449" y="2612064"/>
            <a:ext cx="270880" cy="1842210"/>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837617" y="1623640"/>
            <a:ext cx="10794947" cy="800219"/>
            <a:chOff x="988690" y="2671641"/>
            <a:chExt cx="10794947" cy="800219"/>
          </a:xfrm>
        </p:grpSpPr>
        <p:sp>
          <p:nvSpPr>
            <p:cNvPr id="60" name="TextBox 59"/>
            <p:cNvSpPr txBox="1"/>
            <p:nvPr/>
          </p:nvSpPr>
          <p:spPr>
            <a:xfrm>
              <a:off x="3432499" y="2674806"/>
              <a:ext cx="1663234" cy="707886"/>
            </a:xfrm>
            <a:prstGeom prst="rect">
              <a:avLst/>
            </a:prstGeom>
            <a:noFill/>
          </p:spPr>
          <p:txBody>
            <a:bodyPr wrap="square" rtlCol="0">
              <a:spAutoFit/>
            </a:bodyPr>
            <a:lstStyle/>
            <a:p>
              <a:pPr algn="ctr"/>
              <a:r>
                <a:rPr lang="en-US" sz="4000" dirty="0"/>
                <a:t>…</a:t>
              </a:r>
            </a:p>
          </p:txBody>
        </p:sp>
        <p:sp>
          <p:nvSpPr>
            <p:cNvPr id="61" name="TextBox 60"/>
            <p:cNvSpPr txBox="1"/>
            <p:nvPr/>
          </p:nvSpPr>
          <p:spPr>
            <a:xfrm>
              <a:off x="5806059" y="2671641"/>
              <a:ext cx="1537185" cy="707886"/>
            </a:xfrm>
            <a:prstGeom prst="rect">
              <a:avLst/>
            </a:prstGeom>
            <a:noFill/>
          </p:spPr>
          <p:txBody>
            <a:bodyPr wrap="square" rtlCol="0">
              <a:spAutoFit/>
            </a:bodyPr>
            <a:lstStyle/>
            <a:p>
              <a:pPr algn="ctr"/>
              <a:r>
                <a:rPr lang="en-US" sz="4000" dirty="0"/>
                <a:t>…</a:t>
              </a:r>
            </a:p>
          </p:txBody>
        </p:sp>
        <p:sp>
          <p:nvSpPr>
            <p:cNvPr id="62" name="TextBox 61"/>
            <p:cNvSpPr txBox="1"/>
            <p:nvPr/>
          </p:nvSpPr>
          <p:spPr>
            <a:xfrm>
              <a:off x="8035952" y="2671641"/>
              <a:ext cx="1540723" cy="707886"/>
            </a:xfrm>
            <a:prstGeom prst="rect">
              <a:avLst/>
            </a:prstGeom>
            <a:noFill/>
          </p:spPr>
          <p:txBody>
            <a:bodyPr wrap="square" rtlCol="0">
              <a:spAutoFit/>
            </a:bodyPr>
            <a:lstStyle/>
            <a:p>
              <a:pPr algn="ctr"/>
              <a:r>
                <a:rPr lang="en-US" sz="4000" dirty="0"/>
                <a:t>…</a:t>
              </a:r>
            </a:p>
          </p:txBody>
        </p:sp>
        <p:sp>
          <p:nvSpPr>
            <p:cNvPr id="63" name="TextBox 62"/>
            <p:cNvSpPr txBox="1"/>
            <p:nvPr/>
          </p:nvSpPr>
          <p:spPr>
            <a:xfrm>
              <a:off x="10189039" y="2671641"/>
              <a:ext cx="1594598" cy="707886"/>
            </a:xfrm>
            <a:prstGeom prst="rect">
              <a:avLst/>
            </a:prstGeom>
            <a:noFill/>
          </p:spPr>
          <p:txBody>
            <a:bodyPr wrap="square" rtlCol="0">
              <a:spAutoFit/>
            </a:bodyPr>
            <a:lstStyle/>
            <a:p>
              <a:pPr algn="ctr"/>
              <a:r>
                <a:rPr lang="en-US" sz="4000" dirty="0"/>
                <a:t>…</a:t>
              </a:r>
            </a:p>
          </p:txBody>
        </p:sp>
        <p:sp>
          <p:nvSpPr>
            <p:cNvPr id="64" name="TextBox 63"/>
            <p:cNvSpPr txBox="1"/>
            <p:nvPr/>
          </p:nvSpPr>
          <p:spPr>
            <a:xfrm>
              <a:off x="988690" y="2763974"/>
              <a:ext cx="538930" cy="707886"/>
            </a:xfrm>
            <a:prstGeom prst="rect">
              <a:avLst/>
            </a:prstGeom>
            <a:noFill/>
          </p:spPr>
          <p:txBody>
            <a:bodyPr wrap="none" rtlCol="0">
              <a:spAutoFit/>
            </a:bodyPr>
            <a:lstStyle/>
            <a:p>
              <a:pPr algn="ctr"/>
              <a:r>
                <a:rPr lang="en-US" sz="4000" dirty="0"/>
                <a:t>…</a:t>
              </a:r>
            </a:p>
          </p:txBody>
        </p:sp>
      </p:grpSp>
      <p:sp>
        <p:nvSpPr>
          <p:cNvPr id="3" name="TextBox 2"/>
          <p:cNvSpPr txBox="1"/>
          <p:nvPr/>
        </p:nvSpPr>
        <p:spPr>
          <a:xfrm>
            <a:off x="306484" y="163081"/>
            <a:ext cx="1665969" cy="461665"/>
          </a:xfrm>
          <a:prstGeom prst="rect">
            <a:avLst/>
          </a:prstGeom>
          <a:noFill/>
        </p:spPr>
        <p:txBody>
          <a:bodyPr wrap="none" rtlCol="0">
            <a:spAutoFit/>
          </a:bodyPr>
          <a:lstStyle/>
          <a:p>
            <a:r>
              <a:rPr lang="en-US" sz="2400" dirty="0">
                <a:solidFill>
                  <a:srgbClr val="FF0000"/>
                </a:solidFill>
              </a:rPr>
              <a:t>Known data</a:t>
            </a:r>
          </a:p>
        </p:txBody>
      </p:sp>
      <p:sp>
        <p:nvSpPr>
          <p:cNvPr id="71" name="TextBox 70"/>
          <p:cNvSpPr txBox="1"/>
          <p:nvPr/>
        </p:nvSpPr>
        <p:spPr>
          <a:xfrm>
            <a:off x="306484" y="526702"/>
            <a:ext cx="995785" cy="461665"/>
          </a:xfrm>
          <a:prstGeom prst="rect">
            <a:avLst/>
          </a:prstGeom>
          <a:noFill/>
        </p:spPr>
        <p:txBody>
          <a:bodyPr wrap="none" rtlCol="0">
            <a:spAutoFit/>
          </a:bodyPr>
          <a:lstStyle/>
          <a:p>
            <a:r>
              <a:rPr lang="en-US" sz="2400" dirty="0">
                <a:solidFill>
                  <a:srgbClr val="FF0000"/>
                </a:solidFill>
              </a:rPr>
              <a:t>Model</a:t>
            </a:r>
          </a:p>
        </p:txBody>
      </p:sp>
      <p:sp>
        <p:nvSpPr>
          <p:cNvPr id="72" name="TextBox 71"/>
          <p:cNvSpPr txBox="1"/>
          <p:nvPr/>
        </p:nvSpPr>
        <p:spPr>
          <a:xfrm>
            <a:off x="305717" y="885742"/>
            <a:ext cx="2009012" cy="461665"/>
          </a:xfrm>
          <a:prstGeom prst="rect">
            <a:avLst/>
          </a:prstGeom>
          <a:noFill/>
        </p:spPr>
        <p:txBody>
          <a:bodyPr wrap="none" rtlCol="0">
            <a:spAutoFit/>
          </a:bodyPr>
          <a:lstStyle/>
          <a:p>
            <a:r>
              <a:rPr lang="en-US" sz="2400" dirty="0">
                <a:solidFill>
                  <a:srgbClr val="FF0000"/>
                </a:solidFill>
              </a:rPr>
              <a:t>Unknown data</a:t>
            </a:r>
          </a:p>
        </p:txBody>
      </p:sp>
      <p:sp>
        <p:nvSpPr>
          <p:cNvPr id="73" name="Title 1"/>
          <p:cNvSpPr txBox="1">
            <a:spLocks/>
          </p:cNvSpPr>
          <p:nvPr/>
        </p:nvSpPr>
        <p:spPr>
          <a:xfrm>
            <a:off x="3483528" y="3080172"/>
            <a:ext cx="5880100" cy="854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 sample</a:t>
            </a:r>
          </a:p>
        </p:txBody>
      </p:sp>
      <p:sp>
        <p:nvSpPr>
          <p:cNvPr id="9" name="Rectangle 8"/>
          <p:cNvSpPr/>
          <p:nvPr/>
        </p:nvSpPr>
        <p:spPr>
          <a:xfrm>
            <a:off x="3259352" y="6305034"/>
            <a:ext cx="6028573" cy="369332"/>
          </a:xfrm>
          <a:prstGeom prst="rect">
            <a:avLst/>
          </a:prstGeom>
        </p:spPr>
        <p:txBody>
          <a:bodyPr wrap="none">
            <a:spAutoFit/>
          </a:bodyPr>
          <a:lstStyle/>
          <a:p>
            <a:pPr algn="ctr"/>
            <a:r>
              <a:rPr lang="en-US" dirty="0"/>
              <a:t>Using </a:t>
            </a:r>
            <a:r>
              <a:rPr lang="en-US" b="1" dirty="0">
                <a:solidFill>
                  <a:srgbClr val="FF0000"/>
                </a:solidFill>
              </a:rPr>
              <a:t>known data</a:t>
            </a:r>
            <a:r>
              <a:rPr lang="en-US" dirty="0"/>
              <a:t>, develop a </a:t>
            </a:r>
            <a:r>
              <a:rPr lang="en-US" b="1" dirty="0">
                <a:solidFill>
                  <a:srgbClr val="FF0000"/>
                </a:solidFill>
              </a:rPr>
              <a:t>model</a:t>
            </a:r>
            <a:r>
              <a:rPr lang="en-US" dirty="0"/>
              <a:t> to </a:t>
            </a:r>
            <a:r>
              <a:rPr lang="en-US" u="sng" dirty="0"/>
              <a:t>predict</a:t>
            </a:r>
            <a:r>
              <a:rPr lang="en-US" dirty="0"/>
              <a:t> </a:t>
            </a:r>
            <a:r>
              <a:rPr lang="en-US" b="1" dirty="0">
                <a:solidFill>
                  <a:srgbClr val="FF0000"/>
                </a:solidFill>
              </a:rPr>
              <a:t>unknown data</a:t>
            </a:r>
            <a:r>
              <a:rPr lang="en-US" dirty="0"/>
              <a:t>.</a:t>
            </a:r>
          </a:p>
        </p:txBody>
      </p:sp>
    </p:spTree>
    <p:extLst>
      <p:ext uri="{BB962C8B-B14F-4D97-AF65-F5344CB8AC3E}">
        <p14:creationId xmlns:p14="http://schemas.microsoft.com/office/powerpoint/2010/main" val="16867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15787" y="1575882"/>
            <a:ext cx="9147606" cy="3658031"/>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2400" y="1346636"/>
            <a:ext cx="10930777" cy="4979573"/>
            <a:chOff x="152400" y="1346636"/>
            <a:chExt cx="10930777" cy="4979573"/>
          </a:xfrm>
        </p:grpSpPr>
        <p:grpSp>
          <p:nvGrpSpPr>
            <p:cNvPr id="69" name="Group 68"/>
            <p:cNvGrpSpPr/>
            <p:nvPr/>
          </p:nvGrpSpPr>
          <p:grpSpPr>
            <a:xfrm>
              <a:off x="152400" y="1346636"/>
              <a:ext cx="10614314" cy="4115080"/>
              <a:chOff x="152400" y="1346636"/>
              <a:chExt cx="10614314" cy="411508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69441"/>
              </a:xfrm>
              <a:prstGeom prst="rect">
                <a:avLst/>
              </a:prstGeom>
              <a:noFill/>
            </p:spPr>
            <p:txBody>
              <a:bodyPr wrap="square" rtlCol="0">
                <a:spAutoFit/>
              </a:bodyPr>
              <a:lstStyle/>
              <a:p>
                <a:pPr algn="ctr"/>
                <a:r>
                  <a:rPr lang="en-US" sz="4400" dirty="0"/>
                  <a:t>90</a:t>
                </a:r>
                <a:r>
                  <a:rPr lang="en-US" sz="3200" dirty="0">
                    <a:solidFill>
                      <a:prstClr val="black"/>
                    </a:solidFill>
                  </a:rPr>
                  <a:t>°F</a:t>
                </a:r>
                <a:endParaRPr lang="en-US" sz="6000" dirty="0"/>
              </a:p>
            </p:txBody>
          </p:sp>
          <p:sp>
            <p:nvSpPr>
              <p:cNvPr id="57" name="TextBox 56"/>
              <p:cNvSpPr txBox="1"/>
              <p:nvPr/>
            </p:nvSpPr>
            <p:spPr>
              <a:xfrm>
                <a:off x="152400" y="4692275"/>
                <a:ext cx="1594598" cy="769441"/>
              </a:xfrm>
              <a:prstGeom prst="rect">
                <a:avLst/>
              </a:prstGeom>
              <a:noFill/>
            </p:spPr>
            <p:txBody>
              <a:bodyPr wrap="square" rtlCol="0">
                <a:spAutoFit/>
              </a:bodyPr>
              <a:lstStyle/>
              <a:p>
                <a:pPr algn="ctr"/>
                <a:r>
                  <a:rPr lang="en-US" sz="4400" dirty="0"/>
                  <a:t>-26</a:t>
                </a:r>
                <a:r>
                  <a:rPr lang="en-US" sz="3200" dirty="0">
                    <a:solidFill>
                      <a:prstClr val="black"/>
                    </a:solidFill>
                  </a:rPr>
                  <a:t>°F</a:t>
                </a:r>
                <a:endParaRPr lang="en-US" sz="6000" dirty="0"/>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46449" y="2258173"/>
            <a:ext cx="11137188" cy="834162"/>
            <a:chOff x="646449" y="2671641"/>
            <a:chExt cx="11137188" cy="834162"/>
          </a:xfrm>
        </p:grpSpPr>
        <p:sp>
          <p:nvSpPr>
            <p:cNvPr id="99" name="TextBox 98"/>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00" name="TextBox 99"/>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01" name="TextBox 100"/>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102" name="TextBox 101"/>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03" name="TextBox 102"/>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04" name="Group 103"/>
          <p:cNvGrpSpPr/>
          <p:nvPr/>
        </p:nvGrpSpPr>
        <p:grpSpPr>
          <a:xfrm>
            <a:off x="646449" y="3027986"/>
            <a:ext cx="11137188" cy="926495"/>
            <a:chOff x="646449" y="3565828"/>
            <a:chExt cx="11137188" cy="926495"/>
          </a:xfrm>
        </p:grpSpPr>
        <p:sp>
          <p:nvSpPr>
            <p:cNvPr id="105" name="TextBox 104"/>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106" name="TextBox 105"/>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107" name="TextBox 106"/>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108" name="TextBox 107"/>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109" name="TextBox 108"/>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110" name="Group 109"/>
          <p:cNvGrpSpPr/>
          <p:nvPr/>
        </p:nvGrpSpPr>
        <p:grpSpPr>
          <a:xfrm>
            <a:off x="646449" y="3890132"/>
            <a:ext cx="11137188" cy="1018828"/>
            <a:chOff x="646449" y="4475814"/>
            <a:chExt cx="11137188" cy="1018828"/>
          </a:xfrm>
        </p:grpSpPr>
        <p:sp>
          <p:nvSpPr>
            <p:cNvPr id="111" name="TextBox 110"/>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112" name="TextBox 111"/>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113" name="TextBox 112"/>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114" name="TextBox 113"/>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115" name="TextBox 114"/>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sp>
        <p:nvSpPr>
          <p:cNvPr id="116" name="Freeform 115"/>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2199449" y="2612064"/>
            <a:ext cx="270880" cy="1842210"/>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Rectangle 123"/>
          <p:cNvSpPr/>
          <p:nvPr/>
        </p:nvSpPr>
        <p:spPr>
          <a:xfrm>
            <a:off x="3259352" y="6305034"/>
            <a:ext cx="6028573" cy="369332"/>
          </a:xfrm>
          <a:prstGeom prst="rect">
            <a:avLst/>
          </a:prstGeom>
        </p:spPr>
        <p:txBody>
          <a:bodyPr wrap="none">
            <a:spAutoFit/>
          </a:bodyPr>
          <a:lstStyle/>
          <a:p>
            <a:pPr algn="ctr"/>
            <a:r>
              <a:rPr lang="en-US" dirty="0"/>
              <a:t>Using </a:t>
            </a:r>
            <a:r>
              <a:rPr lang="en-US" b="1" dirty="0"/>
              <a:t>known data</a:t>
            </a:r>
            <a:r>
              <a:rPr lang="en-US" dirty="0"/>
              <a:t>, develop a </a:t>
            </a:r>
            <a:r>
              <a:rPr lang="en-US" b="1" dirty="0"/>
              <a:t>model</a:t>
            </a:r>
            <a:r>
              <a:rPr lang="en-US" dirty="0"/>
              <a:t> to </a:t>
            </a:r>
            <a:r>
              <a:rPr lang="en-US" b="1" u="sng" dirty="0">
                <a:solidFill>
                  <a:srgbClr val="FF0000"/>
                </a:solidFill>
              </a:rPr>
              <a:t>predict</a:t>
            </a:r>
            <a:r>
              <a:rPr lang="en-US" dirty="0"/>
              <a:t> </a:t>
            </a:r>
            <a:r>
              <a:rPr lang="en-US" b="1" dirty="0"/>
              <a:t>unknown data</a:t>
            </a:r>
            <a:r>
              <a:rPr lang="en-US" dirty="0"/>
              <a:t>.</a:t>
            </a:r>
          </a:p>
        </p:txBody>
      </p:sp>
      <p:grpSp>
        <p:nvGrpSpPr>
          <p:cNvPr id="128" name="Group 127"/>
          <p:cNvGrpSpPr/>
          <p:nvPr/>
        </p:nvGrpSpPr>
        <p:grpSpPr>
          <a:xfrm>
            <a:off x="9467063" y="1654932"/>
            <a:ext cx="2237151" cy="1519326"/>
            <a:chOff x="11781132" y="1785659"/>
            <a:chExt cx="2237151" cy="1519326"/>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37151" cy="369332"/>
            </a:xfrm>
            <a:prstGeom prst="rect">
              <a:avLst/>
            </a:prstGeom>
            <a:noFill/>
            <a:ln w="25400">
              <a:solidFill>
                <a:srgbClr val="FF0000"/>
              </a:solidFill>
            </a:ln>
          </p:spPr>
          <p:txBody>
            <a:bodyPr wrap="none" rtlCol="0">
              <a:spAutoFit/>
            </a:bodyPr>
            <a:lstStyle/>
            <a:p>
              <a:r>
                <a:rPr lang="en-US" b="1" dirty="0">
                  <a:solidFill>
                    <a:srgbClr val="FF0000"/>
                  </a:solidFill>
                </a:rPr>
                <a:t>Predict</a:t>
              </a:r>
              <a:r>
                <a:rPr lang="en-US" b="1" dirty="0"/>
                <a:t> 2020 Summer</a:t>
              </a:r>
            </a:p>
          </p:txBody>
        </p:sp>
      </p:grpSp>
    </p:spTree>
    <p:extLst>
      <p:ext uri="{BB962C8B-B14F-4D97-AF65-F5344CB8AC3E}">
        <p14:creationId xmlns:p14="http://schemas.microsoft.com/office/powerpoint/2010/main" val="5080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433447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ext uri="{D42A27DB-BD31-4B8C-83A1-F6EECF244321}">
                <p14:modId xmlns:p14="http://schemas.microsoft.com/office/powerpoint/2010/main" val="1908017592"/>
              </p:ext>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9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312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37920" y="1494536"/>
            <a:ext cx="10058400" cy="4455619"/>
            <a:chOff x="1069847" y="2093976"/>
            <a:chExt cx="10058400" cy="4455619"/>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Classify a news article as (politics, sports, technology, health, …)</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940835" cy="369332"/>
            </a:xfrm>
            <a:prstGeom prst="rect">
              <a:avLst/>
            </a:prstGeom>
            <a:noFill/>
          </p:spPr>
          <p:txBody>
            <a:bodyPr wrap="none" rtlCol="0">
              <a:spAutoFit/>
            </a:bodyPr>
            <a:lstStyle/>
            <a:p>
              <a:r>
                <a:rPr lang="en-US" dirty="0"/>
                <a:t>Politics</a:t>
              </a:r>
            </a:p>
          </p:txBody>
        </p:sp>
        <p:sp>
          <p:nvSpPr>
            <p:cNvPr id="37" name="TextBox 36"/>
            <p:cNvSpPr txBox="1"/>
            <p:nvPr/>
          </p:nvSpPr>
          <p:spPr>
            <a:xfrm>
              <a:off x="5221325" y="6174234"/>
              <a:ext cx="858184" cy="369332"/>
            </a:xfrm>
            <a:prstGeom prst="rect">
              <a:avLst/>
            </a:prstGeom>
            <a:noFill/>
          </p:spPr>
          <p:txBody>
            <a:bodyPr wrap="none" rtlCol="0">
              <a:spAutoFit/>
            </a:bodyPr>
            <a:lstStyle/>
            <a:p>
              <a:r>
                <a:rPr lang="en-US" dirty="0"/>
                <a:t>Sports</a:t>
              </a:r>
            </a:p>
          </p:txBody>
        </p:sp>
        <p:sp>
          <p:nvSpPr>
            <p:cNvPr id="38" name="TextBox 37"/>
            <p:cNvSpPr txBox="1"/>
            <p:nvPr/>
          </p:nvSpPr>
          <p:spPr>
            <a:xfrm>
              <a:off x="6578234" y="6174234"/>
              <a:ext cx="692562" cy="369332"/>
            </a:xfrm>
            <a:prstGeom prst="rect">
              <a:avLst/>
            </a:prstGeom>
            <a:noFill/>
          </p:spPr>
          <p:txBody>
            <a:bodyPr wrap="none" rtlCol="0">
              <a:spAutoFit/>
            </a:bodyPr>
            <a:lstStyle/>
            <a:p>
              <a:r>
                <a:rPr lang="en-US" dirty="0"/>
                <a:t>Tech</a:t>
              </a:r>
            </a:p>
          </p:txBody>
        </p:sp>
        <p:sp>
          <p:nvSpPr>
            <p:cNvPr id="39" name="TextBox 38"/>
            <p:cNvSpPr txBox="1"/>
            <p:nvPr/>
          </p:nvSpPr>
          <p:spPr>
            <a:xfrm>
              <a:off x="7470858" y="6174234"/>
              <a:ext cx="872355" cy="369332"/>
            </a:xfrm>
            <a:prstGeom prst="rect">
              <a:avLst/>
            </a:prstGeom>
            <a:noFill/>
          </p:spPr>
          <p:txBody>
            <a:bodyPr wrap="none" rtlCol="0">
              <a:spAutoFit/>
            </a:bodyPr>
            <a:lstStyle/>
            <a:p>
              <a:r>
                <a:rPr lang="en-US" dirty="0"/>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spTree>
    <p:extLst>
      <p:ext uri="{BB962C8B-B14F-4D97-AF65-F5344CB8AC3E}">
        <p14:creationId xmlns:p14="http://schemas.microsoft.com/office/powerpoint/2010/main" val="413925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&amp; Machine Learning</a:t>
            </a:r>
          </a:p>
        </p:txBody>
      </p:sp>
      <p:sp>
        <p:nvSpPr>
          <p:cNvPr id="3" name="Rectangle 2"/>
          <p:cNvSpPr/>
          <p:nvPr/>
        </p:nvSpPr>
        <p:spPr bwMode="auto">
          <a:xfrm>
            <a:off x="2756676"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US" sz="1600" dirty="0"/>
              <a:t>Bing maps</a:t>
            </a:r>
            <a:br>
              <a:rPr lang="en-US" sz="1600" dirty="0"/>
            </a:br>
            <a:r>
              <a:rPr lang="en-US" sz="1600" dirty="0"/>
              <a:t>launches</a:t>
            </a:r>
          </a:p>
          <a:p>
            <a:pPr algn="ctr" defTabSz="932472" fontAlgn="base">
              <a:spcBef>
                <a:spcPts val="600"/>
              </a:spcBef>
              <a:spcAft>
                <a:spcPct val="0"/>
              </a:spcAft>
            </a:pPr>
            <a:r>
              <a:rPr lang="en-US" sz="1600" dirty="0">
                <a:solidFill>
                  <a:srgbClr val="002060"/>
                </a:solidFill>
              </a:rPr>
              <a:t/>
            </a:r>
            <a:br>
              <a:rPr lang="en-US" sz="1600" dirty="0">
                <a:solidFill>
                  <a:srgbClr val="002060"/>
                </a:solidFill>
              </a:rPr>
            </a:br>
            <a:r>
              <a:rPr lang="en-US" sz="1600" dirty="0">
                <a:solidFill>
                  <a:srgbClr val="002060"/>
                </a:solidFill>
              </a:rPr>
              <a:t>What’s the best way to home?  </a:t>
            </a:r>
          </a:p>
          <a:p>
            <a:pPr algn="ctr" defTabSz="932472" fontAlgn="base">
              <a:spcBef>
                <a:spcPts val="600"/>
              </a:spcBef>
              <a:spcAft>
                <a:spcPct val="0"/>
              </a:spcAft>
            </a:pPr>
            <a:endParaRPr lang="en-IN" sz="1600" dirty="0"/>
          </a:p>
        </p:txBody>
      </p:sp>
      <p:sp>
        <p:nvSpPr>
          <p:cNvPr id="5" name="Rectangle 4"/>
          <p:cNvSpPr/>
          <p:nvPr/>
        </p:nvSpPr>
        <p:spPr bwMode="auto">
          <a:xfrm>
            <a:off x="6127894"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Kinect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What does that motion “mean”?</a:t>
            </a:r>
          </a:p>
        </p:txBody>
      </p:sp>
      <p:sp>
        <p:nvSpPr>
          <p:cNvPr id="6" name="Rectangle 5"/>
          <p:cNvSpPr/>
          <p:nvPr/>
        </p:nvSpPr>
        <p:spPr bwMode="auto">
          <a:xfrm>
            <a:off x="9499110"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Azure Machine Learning GA</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will happen next? </a:t>
            </a:r>
          </a:p>
        </p:txBody>
      </p:sp>
      <p:sp>
        <p:nvSpPr>
          <p:cNvPr id="7" name="Rectangle 6"/>
          <p:cNvSpPr/>
          <p:nvPr/>
        </p:nvSpPr>
        <p:spPr bwMode="auto">
          <a:xfrm>
            <a:off x="1071067"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a:r>
              <a:rPr lang="en-US" sz="1600" dirty="0"/>
              <a:t> Hotmail launches </a:t>
            </a:r>
          </a:p>
          <a:p>
            <a:pPr algn="ctr"/>
            <a:endParaRPr lang="en-US" sz="1600" dirty="0"/>
          </a:p>
          <a:p>
            <a:pPr algn="ctr"/>
            <a:endParaRPr lang="en-US" sz="1600" dirty="0"/>
          </a:p>
          <a:p>
            <a:pPr algn="ctr"/>
            <a:r>
              <a:rPr lang="en-US" sz="1600" dirty="0">
                <a:solidFill>
                  <a:srgbClr val="002060"/>
                </a:solidFill>
              </a:rPr>
              <a:t>Which email is junk? </a:t>
            </a:r>
          </a:p>
        </p:txBody>
      </p:sp>
      <p:sp>
        <p:nvSpPr>
          <p:cNvPr id="8" name="Rectangle 7"/>
          <p:cNvSpPr/>
          <p:nvPr/>
        </p:nvSpPr>
        <p:spPr bwMode="auto">
          <a:xfrm>
            <a:off x="4442285"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Bing search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Which searches are most relevant? </a:t>
            </a:r>
          </a:p>
        </p:txBody>
      </p:sp>
      <p:sp>
        <p:nvSpPr>
          <p:cNvPr id="9" name="Rectangle 8"/>
          <p:cNvSpPr/>
          <p:nvPr/>
        </p:nvSpPr>
        <p:spPr bwMode="auto">
          <a:xfrm>
            <a:off x="7813503"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Skype Translator launches</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is that person saying?</a:t>
            </a:r>
          </a:p>
        </p:txBody>
      </p:sp>
      <p:sp>
        <p:nvSpPr>
          <p:cNvPr id="13" name="Rectangle 12"/>
          <p:cNvSpPr/>
          <p:nvPr/>
        </p:nvSpPr>
        <p:spPr bwMode="auto">
          <a:xfrm>
            <a:off x="10216914"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4" name="Oval 13"/>
          <p:cNvSpPr/>
          <p:nvPr/>
        </p:nvSpPr>
        <p:spPr bwMode="auto">
          <a:xfrm>
            <a:off x="10165331"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531306" y="2573604"/>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6" name="Oval 15"/>
          <p:cNvSpPr/>
          <p:nvPr/>
        </p:nvSpPr>
        <p:spPr bwMode="auto">
          <a:xfrm>
            <a:off x="8479723"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7" name="Rectangle 16"/>
          <p:cNvSpPr/>
          <p:nvPr/>
        </p:nvSpPr>
        <p:spPr bwMode="auto">
          <a:xfrm>
            <a:off x="6845697"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8" name="Oval 17"/>
          <p:cNvSpPr/>
          <p:nvPr/>
        </p:nvSpPr>
        <p:spPr bwMode="auto">
          <a:xfrm>
            <a:off x="6794114"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5160088"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0" name="Oval 19"/>
          <p:cNvSpPr/>
          <p:nvPr/>
        </p:nvSpPr>
        <p:spPr bwMode="auto">
          <a:xfrm>
            <a:off x="5108505"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1" name="Rectangle 20"/>
          <p:cNvSpPr/>
          <p:nvPr/>
        </p:nvSpPr>
        <p:spPr bwMode="auto">
          <a:xfrm>
            <a:off x="3474479"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2" name="Oval 21"/>
          <p:cNvSpPr/>
          <p:nvPr/>
        </p:nvSpPr>
        <p:spPr bwMode="auto">
          <a:xfrm>
            <a:off x="3422896"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3" name="Rectangle 22"/>
          <p:cNvSpPr/>
          <p:nvPr/>
        </p:nvSpPr>
        <p:spPr bwMode="auto">
          <a:xfrm>
            <a:off x="1788870"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4" name="Oval 23"/>
          <p:cNvSpPr/>
          <p:nvPr/>
        </p:nvSpPr>
        <p:spPr bwMode="auto">
          <a:xfrm>
            <a:off x="1737287"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5" name="Right Arrow 24"/>
          <p:cNvSpPr/>
          <p:nvPr/>
        </p:nvSpPr>
        <p:spPr bwMode="auto">
          <a:xfrm>
            <a:off x="-13063" y="2218286"/>
            <a:ext cx="12205063" cy="326281"/>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997397"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2014</a:t>
            </a:r>
          </a:p>
        </p:txBody>
      </p:sp>
      <p:sp>
        <p:nvSpPr>
          <p:cNvPr id="28" name="Rectangle 27"/>
          <p:cNvSpPr/>
          <p:nvPr/>
        </p:nvSpPr>
        <p:spPr bwMode="auto">
          <a:xfrm>
            <a:off x="4626179"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2009</a:t>
            </a:r>
          </a:p>
        </p:txBody>
      </p:sp>
      <p:sp>
        <p:nvSpPr>
          <p:cNvPr id="29" name="Rectangle 28"/>
          <p:cNvSpPr/>
          <p:nvPr/>
        </p:nvSpPr>
        <p:spPr bwMode="auto">
          <a:xfrm>
            <a:off x="1254961"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1997</a:t>
            </a:r>
          </a:p>
        </p:txBody>
      </p:sp>
      <p:sp>
        <p:nvSpPr>
          <p:cNvPr id="30" name="Rectangle 29"/>
          <p:cNvSpPr/>
          <p:nvPr/>
        </p:nvSpPr>
        <p:spPr bwMode="auto">
          <a:xfrm>
            <a:off x="9683005"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2015</a:t>
            </a:r>
          </a:p>
        </p:txBody>
      </p:sp>
      <p:sp>
        <p:nvSpPr>
          <p:cNvPr id="31" name="Rectangle 30"/>
          <p:cNvSpPr/>
          <p:nvPr/>
        </p:nvSpPr>
        <p:spPr bwMode="auto">
          <a:xfrm>
            <a:off x="6311788"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2010</a:t>
            </a:r>
          </a:p>
        </p:txBody>
      </p:sp>
      <p:sp>
        <p:nvSpPr>
          <p:cNvPr id="32" name="Rectangle 31"/>
          <p:cNvSpPr/>
          <p:nvPr/>
        </p:nvSpPr>
        <p:spPr bwMode="auto">
          <a:xfrm>
            <a:off x="2940570"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21" name="Group 20"/>
          <p:cNvGrpSpPr/>
          <p:nvPr/>
        </p:nvGrpSpPr>
        <p:grpSpPr>
          <a:xfrm>
            <a:off x="4887629" y="1028700"/>
            <a:ext cx="2416742" cy="5144536"/>
            <a:chOff x="4457735" y="1160498"/>
            <a:chExt cx="2416742" cy="5144536"/>
          </a:xfrm>
        </p:grpSpPr>
        <p:pic>
          <p:nvPicPr>
            <p:cNvPr id="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13" name="TextBox 12"/>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14" name="TextBox 13"/>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15" name="TextBox 14"/>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16" name="TextBox 15"/>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17" name="TextBox 16"/>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18" name="TextBox 17"/>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47926" y="3016306"/>
            <a:ext cx="3144417" cy="2030754"/>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Documents consist of unstructured text. Machine learning typically assumes a more structured format of examples</a:t>
            </a:r>
          </a:p>
        </p:txBody>
      </p:sp>
      <p:sp>
        <p:nvSpPr>
          <p:cNvPr id="2" name="TextBox 1"/>
          <p:cNvSpPr txBox="1"/>
          <p:nvPr/>
        </p:nvSpPr>
        <p:spPr>
          <a:xfrm>
            <a:off x="547926" y="5298798"/>
            <a:ext cx="3276942" cy="523220"/>
          </a:xfrm>
          <a:prstGeom prst="rect">
            <a:avLst/>
          </a:prstGeom>
          <a:noFill/>
        </p:spPr>
        <p:txBody>
          <a:bodyPr wrap="square" rtlCol="0">
            <a:spAutoFit/>
          </a:bodyPr>
          <a:lstStyle/>
          <a:p>
            <a:r>
              <a:rPr lang="en-US" sz="2800" dirty="0">
                <a:solidFill>
                  <a:srgbClr val="FF0000"/>
                </a:solidFill>
              </a:rPr>
              <a:t>Process the raw data</a:t>
            </a:r>
          </a:p>
        </p:txBody>
      </p:sp>
    </p:spTree>
    <p:extLst>
      <p:ext uri="{BB962C8B-B14F-4D97-AF65-F5344CB8AC3E}">
        <p14:creationId xmlns:p14="http://schemas.microsoft.com/office/powerpoint/2010/main" val="4374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3891" y="2253071"/>
            <a:ext cx="4805108" cy="3383781"/>
          </a:xfrm>
          <a:prstGeom prst="rect">
            <a:avLst/>
          </a:prstGeom>
        </p:spPr>
      </p:pic>
      <p:sp>
        <p:nvSpPr>
          <p:cNvPr id="22" name="Right Arrow 21"/>
          <p:cNvSpPr/>
          <p:nvPr/>
        </p:nvSpPr>
        <p:spPr>
          <a:xfrm>
            <a:off x="4727058" y="36361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Terminator 22"/>
          <p:cNvSpPr/>
          <p:nvPr/>
        </p:nvSpPr>
        <p:spPr>
          <a:xfrm rot="5400000">
            <a:off x="9003629" y="3806012"/>
            <a:ext cx="3511050" cy="301752"/>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302587" y="1887646"/>
            <a:ext cx="838691" cy="400110"/>
          </a:xfrm>
          <a:prstGeom prst="rect">
            <a:avLst/>
          </a:prstGeom>
          <a:noFill/>
        </p:spPr>
        <p:txBody>
          <a:bodyPr wrap="none" rtlCol="0">
            <a:spAutoFit/>
          </a:bodyPr>
          <a:lstStyle/>
          <a:p>
            <a:r>
              <a:rPr lang="en-US" sz="2000" u="sng" dirty="0"/>
              <a:t>Labels</a:t>
            </a:r>
          </a:p>
        </p:txBody>
      </p:sp>
      <p:sp>
        <p:nvSpPr>
          <p:cNvPr id="25" name="Flowchart: Terminator 24"/>
          <p:cNvSpPr/>
          <p:nvPr/>
        </p:nvSpPr>
        <p:spPr>
          <a:xfrm>
            <a:off x="6149979" y="2726145"/>
            <a:ext cx="4467630" cy="10813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85837" y="1881552"/>
            <a:ext cx="1373325" cy="400110"/>
          </a:xfrm>
          <a:prstGeom prst="rect">
            <a:avLst/>
          </a:prstGeom>
          <a:noFill/>
        </p:spPr>
        <p:txBody>
          <a:bodyPr wrap="none" rtlCol="0">
            <a:spAutoFit/>
          </a:bodyPr>
          <a:lstStyle/>
          <a:p>
            <a:r>
              <a:rPr lang="en-US" sz="2000" u="sng" dirty="0"/>
              <a:t>Documents</a:t>
            </a:r>
          </a:p>
        </p:txBody>
      </p:sp>
      <p:sp>
        <p:nvSpPr>
          <p:cNvPr id="27" name="Rectangle 26"/>
          <p:cNvSpPr/>
          <p:nvPr/>
        </p:nvSpPr>
        <p:spPr>
          <a:xfrm>
            <a:off x="7941547" y="3218555"/>
            <a:ext cx="270587" cy="83975"/>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4592316" y="2507866"/>
            <a:ext cx="1146439" cy="612648"/>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grpSp>
        <p:nvGrpSpPr>
          <p:cNvPr id="31" name="Group 30"/>
          <p:cNvGrpSpPr/>
          <p:nvPr/>
        </p:nvGrpSpPr>
        <p:grpSpPr>
          <a:xfrm>
            <a:off x="581874" y="1028700"/>
            <a:ext cx="2416742" cy="5144536"/>
            <a:chOff x="4457735" y="1160498"/>
            <a:chExt cx="2416742" cy="5144536"/>
          </a:xfrm>
        </p:grpSpPr>
        <p:pic>
          <p:nvPicPr>
            <p:cNvPr id="3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38" name="TextBox 37"/>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39" name="TextBox 38"/>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40" name="TextBox 39"/>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41" name="TextBox 40"/>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42" name="TextBox 41"/>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43" name="TextBox 42"/>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259352" y="1127889"/>
            <a:ext cx="8976732" cy="523220"/>
          </a:xfrm>
          <a:prstGeom prst="rect">
            <a:avLst/>
          </a:prstGeom>
          <a:noFill/>
        </p:spPr>
        <p:txBody>
          <a:bodyPr wrap="square" rtlCol="0">
            <a:spAutoFit/>
          </a:bodyPr>
          <a:lstStyle/>
          <a:p>
            <a:r>
              <a:rPr lang="en-US" sz="2800" dirty="0">
                <a:solidFill>
                  <a:srgbClr val="FF0000"/>
                </a:solidFill>
              </a:rPr>
              <a:t>Process each data instance to represent it as a feature vector</a:t>
            </a:r>
          </a:p>
        </p:txBody>
      </p:sp>
      <p:sp>
        <p:nvSpPr>
          <p:cNvPr id="29" name="Flowchart: Terminator 28"/>
          <p:cNvSpPr/>
          <p:nvPr/>
        </p:nvSpPr>
        <p:spPr>
          <a:xfrm>
            <a:off x="602028" y="1077952"/>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Terminator 29"/>
          <p:cNvSpPr/>
          <p:nvPr/>
        </p:nvSpPr>
        <p:spPr>
          <a:xfrm>
            <a:off x="1902206" y="1077047"/>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grpSp>
        <p:nvGrpSpPr>
          <p:cNvPr id="14" name="Group 13"/>
          <p:cNvGrpSpPr/>
          <p:nvPr/>
        </p:nvGrpSpPr>
        <p:grpSpPr>
          <a:xfrm>
            <a:off x="398213" y="3595283"/>
            <a:ext cx="2294187" cy="2092750"/>
            <a:chOff x="398213" y="3595283"/>
            <a:chExt cx="2294187" cy="2092750"/>
          </a:xfrm>
        </p:grpSpPr>
        <p:grpSp>
          <p:nvGrpSpPr>
            <p:cNvPr id="9" name="Group 8"/>
            <p:cNvGrpSpPr/>
            <p:nvPr/>
          </p:nvGrpSpPr>
          <p:grpSpPr>
            <a:xfrm>
              <a:off x="398213" y="3954244"/>
              <a:ext cx="2294187" cy="1733789"/>
              <a:chOff x="398213" y="3954244"/>
              <a:chExt cx="2294187" cy="1733789"/>
            </a:xfrm>
          </p:grpSpPr>
          <p:sp>
            <p:nvSpPr>
              <p:cNvPr id="4" name="Flowchart: Magnetic Disk 3"/>
              <p:cNvSpPr/>
              <p:nvPr/>
            </p:nvSpPr>
            <p:spPr>
              <a:xfrm>
                <a:off x="398213" y="3954244"/>
                <a:ext cx="1056640" cy="1733789"/>
              </a:xfrm>
              <a:prstGeom prst="flowChartMagneticDisk">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641" y="4232691"/>
                <a:ext cx="1628759" cy="1391709"/>
              </a:xfrm>
              <a:prstGeom prst="rect">
                <a:avLst/>
              </a:prstGeom>
            </p:spPr>
          </p:pic>
        </p:grpSp>
        <p:sp>
          <p:nvSpPr>
            <p:cNvPr id="11" name="TextBox 10"/>
            <p:cNvSpPr txBox="1"/>
            <p:nvPr/>
          </p:nvSpPr>
          <p:spPr>
            <a:xfrm>
              <a:off x="774681" y="3595283"/>
              <a:ext cx="1298945" cy="369332"/>
            </a:xfrm>
            <a:prstGeom prst="rect">
              <a:avLst/>
            </a:prstGeom>
            <a:noFill/>
          </p:spPr>
          <p:txBody>
            <a:bodyPr wrap="none" rtlCol="0">
              <a:spAutoFit/>
            </a:bodyPr>
            <a:lstStyle/>
            <a:p>
              <a:r>
                <a:rPr lang="en-US" dirty="0"/>
                <a:t>Known data</a:t>
              </a:r>
            </a:p>
          </p:txBody>
        </p:sp>
      </p:grpSp>
      <p:grpSp>
        <p:nvGrpSpPr>
          <p:cNvPr id="20" name="Group 19"/>
          <p:cNvGrpSpPr/>
          <p:nvPr/>
        </p:nvGrpSpPr>
        <p:grpSpPr>
          <a:xfrm>
            <a:off x="965200" y="4917440"/>
            <a:ext cx="1818640" cy="736895"/>
            <a:chOff x="965200" y="4917440"/>
            <a:chExt cx="1818640" cy="736895"/>
          </a:xfrm>
        </p:grpSpPr>
        <p:sp>
          <p:nvSpPr>
            <p:cNvPr id="8" name="Rectangle 7"/>
            <p:cNvSpPr/>
            <p:nvPr/>
          </p:nvSpPr>
          <p:spPr>
            <a:xfrm>
              <a:off x="965200" y="4917440"/>
              <a:ext cx="18186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339" y="5315781"/>
              <a:ext cx="1338636" cy="338554"/>
            </a:xfrm>
            <a:prstGeom prst="rect">
              <a:avLst/>
            </a:prstGeom>
            <a:noFill/>
          </p:spPr>
          <p:txBody>
            <a:bodyPr wrap="none" rtlCol="0">
              <a:spAutoFit/>
            </a:bodyPr>
            <a:lstStyle/>
            <a:p>
              <a:r>
                <a:rPr lang="en-US" sz="1600" b="1" dirty="0">
                  <a:solidFill>
                    <a:srgbClr val="FF0000"/>
                  </a:solidFill>
                </a:rPr>
                <a:t>Data instance</a:t>
              </a:r>
            </a:p>
          </p:txBody>
        </p:sp>
        <p:cxnSp>
          <p:nvCxnSpPr>
            <p:cNvPr id="18" name="Straight Arrow Connector 17"/>
            <p:cNvCxnSpPr>
              <a:endCxn id="8" idx="2"/>
            </p:cNvCxnSpPr>
            <p:nvPr/>
          </p:nvCxnSpPr>
          <p:spPr>
            <a:xfrm flipV="1">
              <a:off x="1874519" y="5130800"/>
              <a:ext cx="1" cy="278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5360546" y="1485787"/>
            <a:ext cx="710451" cy="584775"/>
          </a:xfrm>
          <a:prstGeom prst="rect">
            <a:avLst/>
          </a:prstGeom>
          <a:noFill/>
        </p:spPr>
        <p:txBody>
          <a:bodyPr wrap="none" rtlCol="0">
            <a:spAutoFit/>
          </a:bodyPr>
          <a:lstStyle/>
          <a:p>
            <a:r>
              <a:rPr lang="en-US" sz="3200" b="1" dirty="0"/>
              <a:t>i.e.</a:t>
            </a:r>
          </a:p>
        </p:txBody>
      </p:sp>
      <p:grpSp>
        <p:nvGrpSpPr>
          <p:cNvPr id="24" name="Group 23"/>
          <p:cNvGrpSpPr/>
          <p:nvPr/>
        </p:nvGrpSpPr>
        <p:grpSpPr>
          <a:xfrm>
            <a:off x="4717142" y="3403273"/>
            <a:ext cx="5796523" cy="563535"/>
            <a:chOff x="4817554" y="2848094"/>
            <a:chExt cx="5796523" cy="563535"/>
          </a:xfrm>
        </p:grpSpPr>
        <p:cxnSp>
          <p:nvCxnSpPr>
            <p:cNvPr id="10" name="Straight Connector 9"/>
            <p:cNvCxnSpPr/>
            <p:nvPr/>
          </p:nvCxnSpPr>
          <p:spPr>
            <a:xfrm>
              <a:off x="9333230" y="3409436"/>
              <a:ext cx="11303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32680" y="3411629"/>
              <a:ext cx="41077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17554" y="2848094"/>
              <a:ext cx="5796523" cy="523220"/>
            </a:xfrm>
            <a:prstGeom prst="rect">
              <a:avLst/>
            </a:prstGeom>
            <a:ln>
              <a:solidFill>
                <a:srgbClr val="FF0000"/>
              </a:solidFill>
            </a:ln>
          </p:spPr>
          <p:txBody>
            <a:bodyPr wrap="none">
              <a:spAutoFit/>
            </a:bodyPr>
            <a:lstStyle/>
            <a:p>
              <a:r>
                <a:rPr lang="en-US" sz="2800" dirty="0"/>
                <a:t>{40, (180, 82), (11,7), 70, …..} : Healthy</a:t>
              </a:r>
            </a:p>
          </p:txBody>
        </p:sp>
      </p:grpSp>
      <p:grpSp>
        <p:nvGrpSpPr>
          <p:cNvPr id="37" name="Group 36"/>
          <p:cNvGrpSpPr/>
          <p:nvPr/>
        </p:nvGrpSpPr>
        <p:grpSpPr>
          <a:xfrm>
            <a:off x="3734839" y="2566907"/>
            <a:ext cx="1306426" cy="907813"/>
            <a:chOff x="4982614" y="2566907"/>
            <a:chExt cx="1306426" cy="907813"/>
          </a:xfrm>
        </p:grpSpPr>
        <p:cxnSp>
          <p:nvCxnSpPr>
            <p:cNvPr id="26" name="Straight Arrow Connector 25"/>
            <p:cNvCxnSpPr/>
            <p:nvPr/>
          </p:nvCxnSpPr>
          <p:spPr>
            <a:xfrm>
              <a:off x="5252720" y="2936240"/>
              <a:ext cx="1036320" cy="538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82614" y="2566907"/>
              <a:ext cx="540212" cy="369332"/>
            </a:xfrm>
            <a:prstGeom prst="rect">
              <a:avLst/>
            </a:prstGeom>
            <a:noFill/>
          </p:spPr>
          <p:txBody>
            <a:bodyPr wrap="none" rtlCol="0">
              <a:spAutoFit/>
            </a:bodyPr>
            <a:lstStyle/>
            <a:p>
              <a:r>
                <a:rPr lang="en-US" dirty="0"/>
                <a:t>Age</a:t>
              </a:r>
            </a:p>
          </p:txBody>
        </p:sp>
      </p:grpSp>
      <p:grpSp>
        <p:nvGrpSpPr>
          <p:cNvPr id="38" name="Group 37"/>
          <p:cNvGrpSpPr/>
          <p:nvPr/>
        </p:nvGrpSpPr>
        <p:grpSpPr>
          <a:xfrm>
            <a:off x="5368725" y="2527649"/>
            <a:ext cx="1563377" cy="971496"/>
            <a:chOff x="6616500" y="2527649"/>
            <a:chExt cx="1563377" cy="971496"/>
          </a:xfrm>
        </p:grpSpPr>
        <p:cxnSp>
          <p:nvCxnSpPr>
            <p:cNvPr id="28" name="Straight Arrow Connector 27"/>
            <p:cNvCxnSpPr/>
            <p:nvPr/>
          </p:nvCxnSpPr>
          <p:spPr>
            <a:xfrm>
              <a:off x="7352183" y="2855628"/>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16500" y="2527649"/>
              <a:ext cx="1563377" cy="369332"/>
            </a:xfrm>
            <a:prstGeom prst="rect">
              <a:avLst/>
            </a:prstGeom>
            <a:noFill/>
          </p:spPr>
          <p:txBody>
            <a:bodyPr wrap="none" rtlCol="0">
              <a:spAutoFit/>
            </a:bodyPr>
            <a:lstStyle/>
            <a:p>
              <a:r>
                <a:rPr lang="en-US" dirty="0"/>
                <a:t>Height/Weight</a:t>
              </a:r>
            </a:p>
          </p:txBody>
        </p:sp>
      </p:grpSp>
      <p:grpSp>
        <p:nvGrpSpPr>
          <p:cNvPr id="39" name="Group 38"/>
          <p:cNvGrpSpPr/>
          <p:nvPr/>
        </p:nvGrpSpPr>
        <p:grpSpPr>
          <a:xfrm>
            <a:off x="6601690" y="2122140"/>
            <a:ext cx="1586075" cy="1352580"/>
            <a:chOff x="7849465" y="2122140"/>
            <a:chExt cx="1586075" cy="1352580"/>
          </a:xfrm>
        </p:grpSpPr>
        <p:cxnSp>
          <p:nvCxnSpPr>
            <p:cNvPr id="31" name="Straight Arrow Connector 30"/>
            <p:cNvCxnSpPr>
              <a:stCxn id="32" idx="2"/>
            </p:cNvCxnSpPr>
            <p:nvPr/>
          </p:nvCxnSpPr>
          <p:spPr>
            <a:xfrm>
              <a:off x="8642503" y="2491472"/>
              <a:ext cx="3242" cy="983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9465" y="2122140"/>
              <a:ext cx="1586075" cy="369332"/>
            </a:xfrm>
            <a:prstGeom prst="rect">
              <a:avLst/>
            </a:prstGeom>
            <a:noFill/>
          </p:spPr>
          <p:txBody>
            <a:bodyPr wrap="none" rtlCol="0">
              <a:spAutoFit/>
            </a:bodyPr>
            <a:lstStyle/>
            <a:p>
              <a:r>
                <a:rPr lang="en-US" dirty="0"/>
                <a:t>Blood Pressure</a:t>
              </a:r>
            </a:p>
          </p:txBody>
        </p:sp>
      </p:grpSp>
      <p:grpSp>
        <p:nvGrpSpPr>
          <p:cNvPr id="40" name="Group 39"/>
          <p:cNvGrpSpPr/>
          <p:nvPr/>
        </p:nvGrpSpPr>
        <p:grpSpPr>
          <a:xfrm>
            <a:off x="7529439" y="2549925"/>
            <a:ext cx="1310167" cy="977542"/>
            <a:chOff x="8777214" y="2549925"/>
            <a:chExt cx="1310167" cy="977542"/>
          </a:xfrm>
        </p:grpSpPr>
        <p:cxnSp>
          <p:nvCxnSpPr>
            <p:cNvPr id="34" name="Straight Arrow Connector 33"/>
            <p:cNvCxnSpPr/>
            <p:nvPr/>
          </p:nvCxnSpPr>
          <p:spPr>
            <a:xfrm>
              <a:off x="9432298" y="2883950"/>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77214" y="2549925"/>
              <a:ext cx="1310167" cy="369332"/>
            </a:xfrm>
            <a:prstGeom prst="rect">
              <a:avLst/>
            </a:prstGeom>
            <a:noFill/>
          </p:spPr>
          <p:txBody>
            <a:bodyPr wrap="none" rtlCol="0">
              <a:spAutoFit/>
            </a:bodyPr>
            <a:lstStyle/>
            <a:p>
              <a:r>
                <a:rPr lang="en-US" dirty="0"/>
                <a:t>Hearth Rate</a:t>
              </a:r>
            </a:p>
          </p:txBody>
        </p:sp>
      </p:grpSp>
      <p:grpSp>
        <p:nvGrpSpPr>
          <p:cNvPr id="3" name="Group 2"/>
          <p:cNvGrpSpPr/>
          <p:nvPr/>
        </p:nvGrpSpPr>
        <p:grpSpPr>
          <a:xfrm>
            <a:off x="9455382" y="4000572"/>
            <a:ext cx="691215" cy="1210576"/>
            <a:chOff x="5036769" y="4032440"/>
            <a:chExt cx="691215" cy="1210576"/>
          </a:xfrm>
        </p:grpSpPr>
        <p:cxnSp>
          <p:nvCxnSpPr>
            <p:cNvPr id="33" name="Straight Arrow Connector 32"/>
            <p:cNvCxnSpPr/>
            <p:nvPr/>
          </p:nvCxnSpPr>
          <p:spPr>
            <a:xfrm flipH="1" flipV="1">
              <a:off x="5378369" y="4032440"/>
              <a:ext cx="3256" cy="88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36769" y="4873684"/>
              <a:ext cx="691215" cy="369332"/>
            </a:xfrm>
            <a:prstGeom prst="rect">
              <a:avLst/>
            </a:prstGeom>
            <a:noFill/>
          </p:spPr>
          <p:txBody>
            <a:bodyPr wrap="none" rtlCol="0">
              <a:spAutoFit/>
            </a:bodyPr>
            <a:lstStyle/>
            <a:p>
              <a:r>
                <a:rPr lang="en-US" b="1" dirty="0">
                  <a:solidFill>
                    <a:srgbClr val="FF0000"/>
                  </a:solidFill>
                </a:rPr>
                <a:t>Label</a:t>
              </a:r>
            </a:p>
          </p:txBody>
        </p:sp>
      </p:grpSp>
      <p:grpSp>
        <p:nvGrpSpPr>
          <p:cNvPr id="5" name="Group 4"/>
          <p:cNvGrpSpPr/>
          <p:nvPr/>
        </p:nvGrpSpPr>
        <p:grpSpPr>
          <a:xfrm>
            <a:off x="6405907" y="4011394"/>
            <a:ext cx="1003736" cy="1162199"/>
            <a:chOff x="8405938" y="4073178"/>
            <a:chExt cx="1003736" cy="1162199"/>
          </a:xfrm>
        </p:grpSpPr>
        <p:cxnSp>
          <p:nvCxnSpPr>
            <p:cNvPr id="41" name="Straight Arrow Connector 40"/>
            <p:cNvCxnSpPr/>
            <p:nvPr/>
          </p:nvCxnSpPr>
          <p:spPr>
            <a:xfrm flipV="1">
              <a:off x="8909050" y="4073178"/>
              <a:ext cx="2458" cy="872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5938" y="4866045"/>
              <a:ext cx="1003736" cy="369332"/>
            </a:xfrm>
            <a:prstGeom prst="rect">
              <a:avLst/>
            </a:prstGeom>
            <a:noFill/>
          </p:spPr>
          <p:txBody>
            <a:bodyPr wrap="none" rtlCol="0">
              <a:spAutoFit/>
            </a:bodyPr>
            <a:lstStyle/>
            <a:p>
              <a:r>
                <a:rPr lang="en-US" b="1" dirty="0">
                  <a:solidFill>
                    <a:srgbClr val="FF0000"/>
                  </a:solidFill>
                </a:rPr>
                <a:t>Features</a:t>
              </a:r>
            </a:p>
          </p:txBody>
        </p:sp>
      </p:grpSp>
      <p:grpSp>
        <p:nvGrpSpPr>
          <p:cNvPr id="16" name="Group 15"/>
          <p:cNvGrpSpPr/>
          <p:nvPr/>
        </p:nvGrpSpPr>
        <p:grpSpPr>
          <a:xfrm>
            <a:off x="6909018" y="5173879"/>
            <a:ext cx="2887963" cy="767952"/>
            <a:chOff x="5378368" y="5290432"/>
            <a:chExt cx="3530681" cy="767952"/>
          </a:xfrm>
        </p:grpSpPr>
        <p:sp>
          <p:nvSpPr>
            <p:cNvPr id="13" name="Left Brace 12"/>
            <p:cNvSpPr/>
            <p:nvPr/>
          </p:nvSpPr>
          <p:spPr>
            <a:xfrm rot="16200000">
              <a:off x="6976725" y="3692075"/>
              <a:ext cx="333968" cy="35306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6351537" y="5689052"/>
              <a:ext cx="1584344" cy="369332"/>
            </a:xfrm>
            <a:prstGeom prst="rect">
              <a:avLst/>
            </a:prstGeom>
            <a:noFill/>
          </p:spPr>
          <p:txBody>
            <a:bodyPr wrap="none" rtlCol="0">
              <a:spAutoFit/>
            </a:bodyPr>
            <a:lstStyle/>
            <a:p>
              <a:r>
                <a:rPr lang="en-US" b="1" dirty="0">
                  <a:solidFill>
                    <a:srgbClr val="FF0000"/>
                  </a:solidFill>
                </a:rPr>
                <a:t>Feature Vector</a:t>
              </a:r>
            </a:p>
          </p:txBody>
        </p:sp>
      </p:grpSp>
    </p:spTree>
    <p:extLst>
      <p:ext uri="{BB962C8B-B14F-4D97-AF65-F5344CB8AC3E}">
        <p14:creationId xmlns:p14="http://schemas.microsoft.com/office/powerpoint/2010/main" val="42507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2000" fill="hold"/>
                                        <p:tgtEl>
                                          <p:spTgt spid="24"/>
                                        </p:tgtEl>
                                        <p:attrNameLst>
                                          <p:attrName>ppt_w</p:attrName>
                                        </p:attrNameLst>
                                      </p:cBhvr>
                                      <p:tavLst>
                                        <p:tav tm="0">
                                          <p:val>
                                            <p:fltVal val="0"/>
                                          </p:val>
                                        </p:tav>
                                        <p:tav tm="100000">
                                          <p:val>
                                            <p:strVal val="#ppt_w"/>
                                          </p:val>
                                        </p:tav>
                                      </p:tavLst>
                                    </p:anim>
                                    <p:anim calcmode="lin" valueType="num">
                                      <p:cBhvr>
                                        <p:cTn id="17" dur="2000" fill="hold"/>
                                        <p:tgtEl>
                                          <p:spTgt spid="24"/>
                                        </p:tgtEl>
                                        <p:attrNameLst>
                                          <p:attrName>ppt_h</p:attrName>
                                        </p:attrNameLst>
                                      </p:cBhvr>
                                      <p:tavLst>
                                        <p:tav tm="0">
                                          <p:val>
                                            <p:fltVal val="0"/>
                                          </p:val>
                                        </p:tav>
                                        <p:tav tm="100000">
                                          <p:val>
                                            <p:strVal val="#ppt_h"/>
                                          </p:val>
                                        </p:tav>
                                      </p:tavLst>
                                    </p:anim>
                                    <p:animEffect transition="in" filter="fade">
                                      <p:cBhvr>
                                        <p:cTn id="18" dur="2000"/>
                                        <p:tgtEl>
                                          <p:spTgt spid="24"/>
                                        </p:tgtEl>
                                      </p:cBhvr>
                                    </p:animEffect>
                                  </p:childTnLst>
                                </p:cTn>
                              </p:par>
                              <p:par>
                                <p:cTn id="19" presetID="42" presetClass="path" presetSubtype="0" accel="50000" decel="50000" fill="hold" nodeType="withEffect">
                                  <p:stCondLst>
                                    <p:cond delay="0"/>
                                  </p:stCondLst>
                                  <p:childTnLst>
                                    <p:animMotion origin="layout" path="M -0.47096 0.2044 L 6.25E-7 1.48148E-6 " pathEditMode="relative" rAng="0" ptsTypes="AA">
                                      <p:cBhvr>
                                        <p:cTn id="20" dur="2000" fill="hold"/>
                                        <p:tgtEl>
                                          <p:spTgt spid="24"/>
                                        </p:tgtEl>
                                        <p:attrNameLst>
                                          <p:attrName>ppt_x</p:attrName>
                                          <p:attrName>ppt_y</p:attrName>
                                        </p:attrNameLst>
                                      </p:cBhvr>
                                      <p:rCtr x="23542" y="-102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44" name="Group 43"/>
          <p:cNvGrpSpPr/>
          <p:nvPr/>
        </p:nvGrpSpPr>
        <p:grpSpPr>
          <a:xfrm>
            <a:off x="851029" y="1021112"/>
            <a:ext cx="2119272" cy="5007155"/>
            <a:chOff x="851029" y="1021112"/>
            <a:chExt cx="2119272" cy="5007155"/>
          </a:xfrm>
        </p:grpSpPr>
        <p:grpSp>
          <p:nvGrpSpPr>
            <p:cNvPr id="16" name="Group 15"/>
            <p:cNvGrpSpPr/>
            <p:nvPr/>
          </p:nvGrpSpPr>
          <p:grpSpPr>
            <a:xfrm>
              <a:off x="894106" y="1628075"/>
              <a:ext cx="1747094" cy="4400192"/>
              <a:chOff x="4457735" y="1160498"/>
              <a:chExt cx="2463628" cy="5144536"/>
            </a:xfrm>
          </p:grpSpPr>
          <p:pic>
            <p:nvPicPr>
              <p:cNvPr id="1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33480" cy="359841"/>
              </a:xfrm>
              <a:prstGeom prst="rect">
                <a:avLst/>
              </a:prstGeom>
              <a:noFill/>
            </p:spPr>
            <p:txBody>
              <a:bodyPr wrap="none" rtlCol="0">
                <a:spAutoFit/>
              </a:bodyPr>
              <a:lstStyle/>
              <a:p>
                <a:r>
                  <a:rPr lang="en-US" sz="1400" u="sng" dirty="0"/>
                  <a:t>Documents</a:t>
                </a:r>
              </a:p>
            </p:txBody>
          </p:sp>
          <p:sp>
            <p:nvSpPr>
              <p:cNvPr id="23" name="TextBox 22"/>
              <p:cNvSpPr txBox="1"/>
              <p:nvPr/>
            </p:nvSpPr>
            <p:spPr>
              <a:xfrm>
                <a:off x="5963074" y="1160498"/>
                <a:ext cx="906889" cy="359841"/>
              </a:xfrm>
              <a:prstGeom prst="rect">
                <a:avLst/>
              </a:prstGeom>
              <a:noFill/>
            </p:spPr>
            <p:txBody>
              <a:bodyPr wrap="none" rtlCol="0">
                <a:spAutoFit/>
              </a:bodyPr>
              <a:lstStyle/>
              <a:p>
                <a:r>
                  <a:rPr lang="en-US" sz="1400" u="sng" dirty="0"/>
                  <a:t>Labels</a:t>
                </a:r>
              </a:p>
            </p:txBody>
          </p:sp>
          <p:sp>
            <p:nvSpPr>
              <p:cNvPr id="24" name="TextBox 23"/>
              <p:cNvSpPr txBox="1"/>
              <p:nvPr/>
            </p:nvSpPr>
            <p:spPr>
              <a:xfrm>
                <a:off x="6057780" y="1758482"/>
                <a:ext cx="728405" cy="359841"/>
              </a:xfrm>
              <a:prstGeom prst="rect">
                <a:avLst/>
              </a:prstGeom>
              <a:noFill/>
            </p:spPr>
            <p:txBody>
              <a:bodyPr wrap="none" rtlCol="0">
                <a:spAutoFit/>
              </a:bodyPr>
              <a:lstStyle/>
              <a:p>
                <a:r>
                  <a:rPr lang="en-US" sz="1400" dirty="0"/>
                  <a:t>Tech</a:t>
                </a:r>
              </a:p>
            </p:txBody>
          </p:sp>
          <p:sp>
            <p:nvSpPr>
              <p:cNvPr id="25" name="TextBox 24"/>
              <p:cNvSpPr txBox="1"/>
              <p:nvPr/>
            </p:nvSpPr>
            <p:spPr>
              <a:xfrm>
                <a:off x="5936213" y="2599271"/>
                <a:ext cx="945316" cy="359841"/>
              </a:xfrm>
              <a:prstGeom prst="rect">
                <a:avLst/>
              </a:prstGeom>
              <a:noFill/>
            </p:spPr>
            <p:txBody>
              <a:bodyPr wrap="none" rtlCol="0">
                <a:spAutoFit/>
              </a:bodyPr>
              <a:lstStyle/>
              <a:p>
                <a:pPr algn="ctr"/>
                <a:r>
                  <a:rPr lang="en-US" sz="1400" dirty="0"/>
                  <a:t>Health</a:t>
                </a:r>
              </a:p>
            </p:txBody>
          </p:sp>
          <p:sp>
            <p:nvSpPr>
              <p:cNvPr id="26" name="TextBox 25"/>
              <p:cNvSpPr txBox="1"/>
              <p:nvPr/>
            </p:nvSpPr>
            <p:spPr>
              <a:xfrm>
                <a:off x="5933641" y="3255394"/>
                <a:ext cx="987722" cy="359841"/>
              </a:xfrm>
              <a:prstGeom prst="rect">
                <a:avLst/>
              </a:prstGeom>
              <a:noFill/>
            </p:spPr>
            <p:txBody>
              <a:bodyPr wrap="none" rtlCol="0">
                <a:spAutoFit/>
              </a:bodyPr>
              <a:lstStyle/>
              <a:p>
                <a:r>
                  <a:rPr lang="en-US" sz="1400" dirty="0"/>
                  <a:t>Politics</a:t>
                </a:r>
              </a:p>
            </p:txBody>
          </p:sp>
          <p:sp>
            <p:nvSpPr>
              <p:cNvPr id="27" name="TextBox 26"/>
              <p:cNvSpPr txBox="1"/>
              <p:nvPr/>
            </p:nvSpPr>
            <p:spPr>
              <a:xfrm>
                <a:off x="5904212" y="3863289"/>
                <a:ext cx="987722" cy="359841"/>
              </a:xfrm>
              <a:prstGeom prst="rect">
                <a:avLst/>
              </a:prstGeom>
              <a:noFill/>
            </p:spPr>
            <p:txBody>
              <a:bodyPr wrap="none" rtlCol="0">
                <a:spAutoFit/>
              </a:bodyPr>
              <a:lstStyle/>
              <a:p>
                <a:r>
                  <a:rPr lang="en-US" sz="1400" dirty="0"/>
                  <a:t>Politics</a:t>
                </a:r>
              </a:p>
            </p:txBody>
          </p:sp>
          <p:sp>
            <p:nvSpPr>
              <p:cNvPr id="28" name="TextBox 27"/>
              <p:cNvSpPr txBox="1"/>
              <p:nvPr/>
            </p:nvSpPr>
            <p:spPr>
              <a:xfrm>
                <a:off x="5986863" y="5775482"/>
                <a:ext cx="915931" cy="359841"/>
              </a:xfrm>
              <a:prstGeom prst="rect">
                <a:avLst/>
              </a:prstGeom>
              <a:noFill/>
            </p:spPr>
            <p:txBody>
              <a:bodyPr wrap="none" rtlCol="0">
                <a:spAutoFit/>
              </a:bodyPr>
              <a:lstStyle/>
              <a:p>
                <a:r>
                  <a:rPr lang="en-US" sz="1400" dirty="0"/>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23220"/>
            </a:xfrm>
            <a:prstGeom prst="rect">
              <a:avLst/>
            </a:prstGeom>
            <a:noFill/>
          </p:spPr>
          <p:txBody>
            <a:bodyPr wrap="square" rtlCol="0">
              <a:spAutoFit/>
            </a:bodyPr>
            <a:lstStyle/>
            <a:p>
              <a:r>
                <a:rPr lang="en-US" sz="2800" dirty="0">
                  <a:solidFill>
                    <a:srgbClr val="FF0000"/>
                  </a:solidFill>
                </a:rPr>
                <a:t>Training data</a:t>
              </a:r>
            </a:p>
          </p:txBody>
        </p:sp>
      </p:grpSp>
      <p:grpSp>
        <p:nvGrpSpPr>
          <p:cNvPr id="48" name="Group 47"/>
          <p:cNvGrpSpPr/>
          <p:nvPr/>
        </p:nvGrpSpPr>
        <p:grpSpPr>
          <a:xfrm>
            <a:off x="3476276" y="2924138"/>
            <a:ext cx="2332619" cy="1869627"/>
            <a:chOff x="3476276" y="2924138"/>
            <a:chExt cx="2332619" cy="1869627"/>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9264" y="3408770"/>
              <a:ext cx="1141424" cy="1384995"/>
            </a:xfrm>
            <a:prstGeom prst="rect">
              <a:avLst/>
            </a:prstGeom>
            <a:noFill/>
          </p:spPr>
          <p:txBody>
            <a:bodyPr wrap="square" rtlCol="0">
              <a:spAutoFit/>
            </a:bodyPr>
            <a:lstStyle/>
            <a:p>
              <a:pPr algn="ctr"/>
              <a:r>
                <a:rPr lang="en-US" sz="2800" dirty="0">
                  <a:solidFill>
                    <a:srgbClr val="FF0000"/>
                  </a:solidFill>
                </a:rPr>
                <a:t>Train the Model</a:t>
              </a:r>
            </a:p>
          </p:txBody>
        </p:sp>
      </p:grpSp>
      <p:grpSp>
        <p:nvGrpSpPr>
          <p:cNvPr id="47" name="Group 46"/>
          <p:cNvGrpSpPr/>
          <p:nvPr/>
        </p:nvGrpSpPr>
        <p:grpSpPr>
          <a:xfrm>
            <a:off x="851029" y="1610707"/>
            <a:ext cx="3540312" cy="4272404"/>
            <a:chOff x="851029" y="1610707"/>
            <a:chExt cx="3540312" cy="4272404"/>
          </a:xfrm>
        </p:grpSpPr>
        <p:grpSp>
          <p:nvGrpSpPr>
            <p:cNvPr id="39" name="Group 38"/>
            <p:cNvGrpSpPr/>
            <p:nvPr/>
          </p:nvGrpSpPr>
          <p:grpSpPr>
            <a:xfrm>
              <a:off x="851029" y="1610707"/>
              <a:ext cx="3540312" cy="369332"/>
              <a:chOff x="851029" y="1610707"/>
              <a:chExt cx="3540312" cy="369332"/>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18447" y="1610707"/>
                <a:ext cx="1672894" cy="369332"/>
              </a:xfrm>
              <a:prstGeom prst="rect">
                <a:avLst/>
              </a:prstGeom>
              <a:noFill/>
            </p:spPr>
            <p:txBody>
              <a:bodyPr wrap="none" rtlCol="0">
                <a:spAutoFit/>
              </a:bodyPr>
              <a:lstStyle/>
              <a:p>
                <a:r>
                  <a:rPr lang="en-US" b="1" dirty="0">
                    <a:solidFill>
                      <a:srgbClr val="FF0000"/>
                    </a:solidFill>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15159" y="3727645"/>
            <a:ext cx="6066263" cy="2377138"/>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6143154" y="1000854"/>
            <a:ext cx="2776890" cy="4664650"/>
            <a:chOff x="6143154" y="1000854"/>
            <a:chExt cx="2776890" cy="4664650"/>
          </a:xfrm>
        </p:grpSpPr>
        <p:sp>
          <p:nvSpPr>
            <p:cNvPr id="32" name="TextBox 31"/>
            <p:cNvSpPr txBox="1"/>
            <p:nvPr/>
          </p:nvSpPr>
          <p:spPr>
            <a:xfrm>
              <a:off x="6806231" y="1000854"/>
              <a:ext cx="1408116" cy="954107"/>
            </a:xfrm>
            <a:prstGeom prst="rect">
              <a:avLst/>
            </a:prstGeom>
            <a:noFill/>
          </p:spPr>
          <p:txBody>
            <a:bodyPr wrap="square" rtlCol="0">
              <a:spAutoFit/>
            </a:bodyPr>
            <a:lstStyle/>
            <a:p>
              <a:pPr algn="ctr"/>
              <a:r>
                <a:rPr lang="en-US" sz="2800" dirty="0">
                  <a:solidFill>
                    <a:srgbClr val="FF0000"/>
                  </a:solidFill>
                </a:rPr>
                <a:t>Base </a:t>
              </a:r>
              <a:r>
                <a:rPr lang="en-US" sz="2800" b="1" dirty="0">
                  <a:solidFill>
                    <a:srgbClr val="FF0000"/>
                  </a:solidFill>
                </a:rPr>
                <a:t>Model</a:t>
              </a:r>
            </a:p>
          </p:txBody>
        </p:sp>
        <p:pic>
          <p:nvPicPr>
            <p:cNvPr id="52" name="Picture 51" descr="Brain, Head, Science, Human, Biology, Scheme, Pro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169762" y="1655369"/>
            <a:ext cx="2678277" cy="1337394"/>
            <a:chOff x="8368464" y="3079468"/>
            <a:chExt cx="2678277" cy="1337394"/>
          </a:xfrm>
        </p:grpSpPr>
        <p:sp>
          <p:nvSpPr>
            <p:cNvPr id="42" name="TextBox 41"/>
            <p:cNvSpPr txBox="1"/>
            <p:nvPr/>
          </p:nvSpPr>
          <p:spPr>
            <a:xfrm>
              <a:off x="8987271" y="3462755"/>
              <a:ext cx="2059470" cy="954107"/>
            </a:xfrm>
            <a:prstGeom prst="rect">
              <a:avLst/>
            </a:prstGeom>
            <a:noFill/>
          </p:spPr>
          <p:txBody>
            <a:bodyPr wrap="square" rtlCol="0">
              <a:spAutoFit/>
            </a:bodyPr>
            <a:lstStyle/>
            <a:p>
              <a:pPr algn="ctr"/>
              <a:r>
                <a:rPr lang="en-US" sz="2800" dirty="0">
                  <a:solidFill>
                    <a:srgbClr val="FF0000"/>
                  </a:solidFill>
                </a:rPr>
                <a:t>Adjust</a:t>
              </a:r>
            </a:p>
            <a:p>
              <a:pPr algn="ctr"/>
              <a:r>
                <a:rPr lang="en-US" sz="2800" dirty="0">
                  <a:solidFill>
                    <a:srgbClr val="FF0000"/>
                  </a:solidFill>
                </a:rPr>
                <a:t>Parameters</a:t>
              </a: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49999">
            <a:off x="6522815" y="2051776"/>
            <a:ext cx="2009802" cy="1444545"/>
          </a:xfrm>
          <a:prstGeom prst="rect">
            <a:avLst/>
          </a:prstGeom>
        </p:spPr>
      </p:pic>
    </p:spTree>
    <p:extLst>
      <p:ext uri="{BB962C8B-B14F-4D97-AF65-F5344CB8AC3E}">
        <p14:creationId xmlns:p14="http://schemas.microsoft.com/office/powerpoint/2010/main" val="8461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19836" y="1264560"/>
            <a:ext cx="2812180" cy="4620457"/>
            <a:chOff x="320195" y="1264560"/>
            <a:chExt cx="2812180" cy="4620457"/>
          </a:xfrm>
        </p:grpSpPr>
        <p:sp>
          <p:nvSpPr>
            <p:cNvPr id="5" name="TextBox 4"/>
            <p:cNvSpPr txBox="1"/>
            <p:nvPr/>
          </p:nvSpPr>
          <p:spPr>
            <a:xfrm>
              <a:off x="320195" y="1264560"/>
              <a:ext cx="2812180" cy="369332"/>
            </a:xfrm>
            <a:prstGeom prst="rect">
              <a:avLst/>
            </a:prstGeom>
            <a:noFill/>
          </p:spPr>
          <p:txBody>
            <a:bodyPr wrap="none" rtlCol="0">
              <a:spAutoFit/>
            </a:bodyPr>
            <a:lstStyle/>
            <a:p>
              <a:r>
                <a:rPr lang="en-US" dirty="0"/>
                <a:t>Known data with </a:t>
              </a:r>
              <a:r>
                <a:rPr lang="en-US" b="1" dirty="0">
                  <a:solidFill>
                    <a:srgbClr val="FF0000"/>
                  </a:solidFill>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21" name="TextBox 20"/>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22" name="TextBox 21"/>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23" name="TextBox 22"/>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24" name="TextBox 23"/>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p:cNvGrpSpPr/>
          <p:nvPr/>
        </p:nvGrpSpPr>
        <p:grpSpPr>
          <a:xfrm>
            <a:off x="5284976" y="995885"/>
            <a:ext cx="461896" cy="2372383"/>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783821" y="982656"/>
            <a:ext cx="737455" cy="2372383"/>
            <a:chOff x="5926868" y="1007821"/>
            <a:chExt cx="737455" cy="2372383"/>
          </a:xfrm>
        </p:grpSpPr>
        <p:sp>
          <p:nvSpPr>
            <p:cNvPr id="71" name="TextBox 70"/>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72" name="TextBox 71"/>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73" name="TextBox 72"/>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74" name="TextBox 73"/>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75" name="TextBox 74"/>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2867988" y="3755005"/>
            <a:ext cx="3738475" cy="2773852"/>
            <a:chOff x="2867988" y="3755005"/>
            <a:chExt cx="3738475" cy="2773852"/>
          </a:xfrm>
        </p:grpSpPr>
        <p:grpSp>
          <p:nvGrpSpPr>
            <p:cNvPr id="48" name="Group 47"/>
            <p:cNvGrpSpPr/>
            <p:nvPr/>
          </p:nvGrpSpPr>
          <p:grpSpPr>
            <a:xfrm>
              <a:off x="5230416" y="4109308"/>
              <a:ext cx="1376047" cy="2419549"/>
              <a:chOff x="712660" y="2491884"/>
              <a:chExt cx="2388198"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54" name="TextBox 53"/>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55" name="TextBox 54"/>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56" name="TextBox 55"/>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57" name="TextBox 56"/>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stCxn id="88" idx="2"/>
              <a:endCxn id="61" idx="1"/>
            </p:cNvCxnSpPr>
            <p:nvPr/>
          </p:nvCxnSpPr>
          <p:spPr>
            <a:xfrm>
              <a:off x="2959243" y="3755005"/>
              <a:ext cx="2271173"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67988" y="4419416"/>
              <a:ext cx="1952842" cy="369332"/>
            </a:xfrm>
            <a:prstGeom prst="rect">
              <a:avLst/>
            </a:prstGeom>
            <a:noFill/>
          </p:spPr>
          <p:txBody>
            <a:bodyPr wrap="none" rtlCol="0">
              <a:spAutoFit/>
            </a:bodyPr>
            <a:lstStyle/>
            <a:p>
              <a:r>
                <a:rPr lang="en-US" dirty="0">
                  <a:solidFill>
                    <a:srgbClr val="FF0000"/>
                  </a:solidFill>
                </a:rPr>
                <a:t>Training</a:t>
              </a:r>
              <a:r>
                <a:rPr lang="en-US" dirty="0"/>
                <a:t> data   </a:t>
              </a:r>
              <a:r>
                <a:rPr lang="en-US" b="1" dirty="0"/>
                <a:t>80%</a:t>
              </a:r>
            </a:p>
          </p:txBody>
        </p:sp>
      </p:grpSp>
      <p:grpSp>
        <p:nvGrpSpPr>
          <p:cNvPr id="120" name="Group 119"/>
          <p:cNvGrpSpPr/>
          <p:nvPr/>
        </p:nvGrpSpPr>
        <p:grpSpPr>
          <a:xfrm>
            <a:off x="2959243" y="2182077"/>
            <a:ext cx="2325733" cy="1572928"/>
            <a:chOff x="2959243" y="2182077"/>
            <a:chExt cx="2325733" cy="1572928"/>
          </a:xfrm>
        </p:grpSpPr>
        <p:cxnSp>
          <p:nvCxnSpPr>
            <p:cNvPr id="79" name="Straight Arrow Connector 78"/>
            <p:cNvCxnSpPr>
              <a:stCxn id="88" idx="2"/>
              <a:endCxn id="63" idx="1"/>
            </p:cNvCxnSpPr>
            <p:nvPr/>
          </p:nvCxnSpPr>
          <p:spPr>
            <a:xfrm flipV="1">
              <a:off x="2959243" y="2182077"/>
              <a:ext cx="2325733"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28769" y="2735116"/>
              <a:ext cx="1634615" cy="369332"/>
            </a:xfrm>
            <a:prstGeom prst="rect">
              <a:avLst/>
            </a:prstGeom>
            <a:noFill/>
          </p:spPr>
          <p:txBody>
            <a:bodyPr wrap="none" rtlCol="0">
              <a:spAutoFit/>
            </a:bodyPr>
            <a:lstStyle/>
            <a:p>
              <a:r>
                <a:rPr lang="en-US" dirty="0">
                  <a:solidFill>
                    <a:srgbClr val="FF0000"/>
                  </a:solidFill>
                </a:rPr>
                <a:t>Test</a:t>
              </a:r>
              <a:r>
                <a:rPr lang="en-US" dirty="0"/>
                <a:t> data    </a:t>
              </a:r>
              <a:r>
                <a:rPr lang="en-US" b="1" dirty="0"/>
                <a:t>20%</a:t>
              </a:r>
            </a:p>
          </p:txBody>
        </p:sp>
      </p:grpSp>
      <p:cxnSp>
        <p:nvCxnSpPr>
          <p:cNvPr id="94" name="Straight Arrow Connector 93"/>
          <p:cNvCxnSpPr>
            <a:stCxn id="63" idx="2"/>
          </p:cNvCxnSpPr>
          <p:nvPr/>
        </p:nvCxnSpPr>
        <p:spPr>
          <a:xfrm>
            <a:off x="5515924" y="3368268"/>
            <a:ext cx="3919428" cy="1409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199489" y="744265"/>
            <a:ext cx="2211856" cy="1692771"/>
          </a:xfrm>
          <a:prstGeom prst="rect">
            <a:avLst/>
          </a:prstGeom>
          <a:solidFill>
            <a:schemeClr val="accent1"/>
          </a:solidFill>
        </p:spPr>
        <p:txBody>
          <a:bodyPr wrap="square" rtlCol="0">
            <a:spAutoFit/>
          </a:bodyPr>
          <a:lstStyle/>
          <a:p>
            <a:pPr algn="ctr"/>
            <a:r>
              <a:rPr lang="en-US" sz="2000" b="1" dirty="0">
                <a:solidFill>
                  <a:schemeClr val="bg1"/>
                </a:solidFill>
              </a:rPr>
              <a:t>Model’s</a:t>
            </a:r>
          </a:p>
          <a:p>
            <a:pPr algn="ctr"/>
            <a:r>
              <a:rPr lang="en-US" sz="2000" b="1" dirty="0">
                <a:solidFill>
                  <a:schemeClr val="bg1"/>
                </a:solidFill>
              </a:rPr>
              <a:t>Performance</a:t>
            </a:r>
          </a:p>
          <a:p>
            <a:pPr algn="ctr"/>
            <a:endParaRPr lang="en-US" sz="1600" dirty="0">
              <a:solidFill>
                <a:schemeClr val="bg1"/>
              </a:solidFill>
            </a:endParaRPr>
          </a:p>
          <a:p>
            <a:pPr algn="ctr"/>
            <a:r>
              <a:rPr lang="en-US" sz="1600" dirty="0">
                <a:solidFill>
                  <a:schemeClr val="bg1"/>
                </a:solidFill>
              </a:rPr>
              <a:t>Difference between “True Labels” and “Predicted Labels”</a:t>
            </a:r>
          </a:p>
        </p:txBody>
      </p:sp>
      <p:sp>
        <p:nvSpPr>
          <p:cNvPr id="132" name="Rectangle 131"/>
          <p:cNvSpPr/>
          <p:nvPr/>
        </p:nvSpPr>
        <p:spPr>
          <a:xfrm>
            <a:off x="6319873" y="482655"/>
            <a:ext cx="680012" cy="523220"/>
          </a:xfrm>
          <a:prstGeom prst="rect">
            <a:avLst/>
          </a:prstGeom>
        </p:spPr>
        <p:txBody>
          <a:bodyPr wrap="square">
            <a:spAutoFit/>
          </a:bodyPr>
          <a:lstStyle/>
          <a:p>
            <a:pPr algn="ctr"/>
            <a:r>
              <a:rPr lang="en-US" sz="1400" dirty="0">
                <a:solidFill>
                  <a:srgbClr val="FF0000"/>
                </a:solidFill>
              </a:rPr>
              <a:t>True</a:t>
            </a:r>
          </a:p>
          <a:p>
            <a:pPr algn="ctr"/>
            <a:r>
              <a:rPr lang="en-US" sz="1400" dirty="0">
                <a:solidFill>
                  <a:srgbClr val="FF0000"/>
                </a:solidFill>
              </a:rPr>
              <a:t>labels</a:t>
            </a:r>
            <a:endParaRPr lang="en-US" sz="1400" dirty="0"/>
          </a:p>
        </p:txBody>
      </p:sp>
      <p:grpSp>
        <p:nvGrpSpPr>
          <p:cNvPr id="9" name="Group 8"/>
          <p:cNvGrpSpPr/>
          <p:nvPr/>
        </p:nvGrpSpPr>
        <p:grpSpPr>
          <a:xfrm>
            <a:off x="7019044" y="468361"/>
            <a:ext cx="2416308" cy="4309011"/>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125" name="TextBox 124"/>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126" name="TextBox 125"/>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127" name="TextBox 126"/>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128" name="TextBox 127"/>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7019044" y="468361"/>
              <a:ext cx="910174" cy="523220"/>
            </a:xfrm>
            <a:prstGeom prst="rect">
              <a:avLst/>
            </a:prstGeom>
          </p:spPr>
          <p:txBody>
            <a:bodyPr wrap="square">
              <a:spAutoFit/>
            </a:bodyPr>
            <a:lstStyle/>
            <a:p>
              <a:pPr algn="ctr"/>
              <a:r>
                <a:rPr lang="en-US" sz="1400" dirty="0">
                  <a:solidFill>
                    <a:srgbClr val="FF0000"/>
                  </a:solidFill>
                </a:rPr>
                <a:t>Predicted</a:t>
              </a:r>
            </a:p>
            <a:p>
              <a:pPr algn="ctr"/>
              <a:r>
                <a:rPr lang="en-US" sz="1400" dirty="0">
                  <a:solidFill>
                    <a:srgbClr val="FF0000"/>
                  </a:solidFill>
                </a:rPr>
                <a:t>labels</a:t>
              </a:r>
              <a:endParaRPr lang="en-US" sz="1400" dirty="0"/>
            </a:p>
          </p:txBody>
        </p:sp>
      </p:grpSp>
      <p:grpSp>
        <p:nvGrpSpPr>
          <p:cNvPr id="6" name="Group 5"/>
          <p:cNvGrpSpPr/>
          <p:nvPr/>
        </p:nvGrpSpPr>
        <p:grpSpPr>
          <a:xfrm>
            <a:off x="6695671" y="4820464"/>
            <a:ext cx="3444764" cy="147782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72446" cy="369332"/>
            </a:xfrm>
            <a:prstGeom prst="rect">
              <a:avLst/>
            </a:prstGeom>
            <a:noFill/>
          </p:spPr>
          <p:txBody>
            <a:bodyPr wrap="none" rtlCol="0">
              <a:spAutoFit/>
            </a:bodyPr>
            <a:lstStyle/>
            <a:p>
              <a:r>
                <a:rPr lang="en-US" dirty="0">
                  <a:solidFill>
                    <a:srgbClr val="FF0000"/>
                  </a:solidFill>
                </a:rPr>
                <a:t>Train the Model</a:t>
              </a:r>
              <a:endParaRPr lang="en-US" b="1" dirty="0"/>
            </a:p>
          </p:txBody>
        </p:sp>
      </p:grpSp>
      <p:sp>
        <p:nvSpPr>
          <p:cNvPr id="88" name="TextBox 87"/>
          <p:cNvSpPr txBox="1"/>
          <p:nvPr/>
        </p:nvSpPr>
        <p:spPr>
          <a:xfrm rot="16200000">
            <a:off x="2477059" y="3570339"/>
            <a:ext cx="595035" cy="369332"/>
          </a:xfrm>
          <a:prstGeom prst="rect">
            <a:avLst/>
          </a:prstGeom>
          <a:noFill/>
        </p:spPr>
        <p:txBody>
          <a:bodyPr wrap="none" rtlCol="0">
            <a:spAutoFit/>
          </a:bodyPr>
          <a:lstStyle/>
          <a:p>
            <a:r>
              <a:rPr lang="en-US" dirty="0">
                <a:solidFill>
                  <a:srgbClr val="FF0000"/>
                </a:solidFill>
              </a:rPr>
              <a:t>Split</a:t>
            </a:r>
            <a:endParaRPr lang="en-US" b="1" dirty="0"/>
          </a:p>
        </p:txBody>
      </p:sp>
      <p:sp>
        <p:nvSpPr>
          <p:cNvPr id="91" name="Rectangle 90"/>
          <p:cNvSpPr/>
          <p:nvPr/>
        </p:nvSpPr>
        <p:spPr>
          <a:xfrm>
            <a:off x="5651118" y="651125"/>
            <a:ext cx="724829" cy="307777"/>
          </a:xfrm>
          <a:prstGeom prst="rect">
            <a:avLst/>
          </a:prstGeom>
        </p:spPr>
        <p:txBody>
          <a:bodyPr wrap="square">
            <a:spAutoFit/>
          </a:bodyPr>
          <a:lstStyle/>
          <a:p>
            <a:pPr algn="ctr"/>
            <a:r>
              <a:rPr lang="en-US" sz="1400" dirty="0">
                <a:solidFill>
                  <a:srgbClr val="FF0000"/>
                </a:solidFill>
              </a:rPr>
              <a:t>Detach</a:t>
            </a:r>
          </a:p>
        </p:txBody>
      </p:sp>
      <p:sp>
        <p:nvSpPr>
          <p:cNvPr id="92" name="TextBox 91"/>
          <p:cNvSpPr txBox="1"/>
          <p:nvPr/>
        </p:nvSpPr>
        <p:spPr>
          <a:xfrm rot="1160586">
            <a:off x="5496944" y="3891748"/>
            <a:ext cx="3225307" cy="369332"/>
          </a:xfrm>
          <a:prstGeom prst="rect">
            <a:avLst/>
          </a:prstGeom>
          <a:noFill/>
        </p:spPr>
        <p:txBody>
          <a:bodyPr wrap="none" rtlCol="0">
            <a:spAutoFit/>
          </a:bodyPr>
          <a:lstStyle/>
          <a:p>
            <a:r>
              <a:rPr lang="en-US" dirty="0">
                <a:solidFill>
                  <a:srgbClr val="FF0000"/>
                </a:solidFill>
              </a:rPr>
              <a:t>Test trained model with features</a:t>
            </a:r>
            <a:endParaRPr lang="en-US" b="1" dirty="0"/>
          </a:p>
        </p:txBody>
      </p:sp>
      <p:sp>
        <p:nvSpPr>
          <p:cNvPr id="93" name="TextBox 92"/>
          <p:cNvSpPr txBox="1"/>
          <p:nvPr/>
        </p:nvSpPr>
        <p:spPr>
          <a:xfrm rot="2123189">
            <a:off x="7818554" y="3721464"/>
            <a:ext cx="2052550" cy="646331"/>
          </a:xfrm>
          <a:prstGeom prst="rect">
            <a:avLst/>
          </a:prstGeom>
          <a:noFill/>
        </p:spPr>
        <p:txBody>
          <a:bodyPr wrap="none" rtlCol="0">
            <a:spAutoFit/>
          </a:bodyPr>
          <a:lstStyle/>
          <a:p>
            <a:pPr algn="ctr"/>
            <a:r>
              <a:rPr lang="en-US" dirty="0">
                <a:solidFill>
                  <a:srgbClr val="FF0000"/>
                </a:solidFill>
              </a:rPr>
              <a:t>Compare prediction</a:t>
            </a:r>
          </a:p>
          <a:p>
            <a:pPr algn="ctr"/>
            <a:r>
              <a:rPr lang="en-US" dirty="0">
                <a:solidFill>
                  <a:srgbClr val="FF0000"/>
                </a:solidFill>
              </a:rPr>
              <a:t>with true labels</a:t>
            </a:r>
            <a:endParaRPr lang="en-US" dirty="0"/>
          </a:p>
        </p:txBody>
      </p:sp>
      <p:grpSp>
        <p:nvGrpSpPr>
          <p:cNvPr id="29" name="Group 28"/>
          <p:cNvGrpSpPr/>
          <p:nvPr/>
        </p:nvGrpSpPr>
        <p:grpSpPr>
          <a:xfrm>
            <a:off x="6845097" y="973923"/>
            <a:ext cx="471362" cy="2146424"/>
            <a:chOff x="6845097" y="973923"/>
            <a:chExt cx="471362" cy="2146424"/>
          </a:xfrm>
        </p:grpSpPr>
        <p:grpSp>
          <p:nvGrpSpPr>
            <p:cNvPr id="14" name="Group 13"/>
            <p:cNvGrpSpPr/>
            <p:nvPr/>
          </p:nvGrpSpPr>
          <p:grpSpPr>
            <a:xfrm>
              <a:off x="6848757" y="973923"/>
              <a:ext cx="467702" cy="369332"/>
              <a:chOff x="10660566" y="802532"/>
              <a:chExt cx="467702" cy="369332"/>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98" name="Group 97"/>
            <p:cNvGrpSpPr/>
            <p:nvPr/>
          </p:nvGrpSpPr>
          <p:grpSpPr>
            <a:xfrm>
              <a:off x="6845097" y="1241061"/>
              <a:ext cx="467702" cy="369332"/>
              <a:chOff x="10660566" y="802532"/>
              <a:chExt cx="467702" cy="369332"/>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103" name="Group 102"/>
            <p:cNvGrpSpPr/>
            <p:nvPr/>
          </p:nvGrpSpPr>
          <p:grpSpPr>
            <a:xfrm>
              <a:off x="6845097" y="2751015"/>
              <a:ext cx="467702" cy="369332"/>
              <a:chOff x="10660566" y="802532"/>
              <a:chExt cx="467702" cy="369332"/>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spTree>
    <p:extLst>
      <p:ext uri="{BB962C8B-B14F-4D97-AF65-F5344CB8AC3E}">
        <p14:creationId xmlns:p14="http://schemas.microsoft.com/office/powerpoint/2010/main" val="20839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10122"/>
              </p:ext>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053660567"/>
              </p:ext>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a:t>
            </a:r>
          </a:p>
        </p:txBody>
      </p:sp>
      <p:sp>
        <p:nvSpPr>
          <p:cNvPr id="3" name="Content Placeholder 2"/>
          <p:cNvSpPr>
            <a:spLocks noGrp="1"/>
          </p:cNvSpPr>
          <p:nvPr>
            <p:ph idx="1"/>
          </p:nvPr>
        </p:nvSpPr>
        <p:spPr/>
        <p:txBody>
          <a:bodyPr/>
          <a:lstStyle/>
          <a:p>
            <a:r>
              <a:rPr lang="en-US" dirty="0"/>
              <a:t>Statistics</a:t>
            </a:r>
          </a:p>
          <a:p>
            <a:pPr marL="457200" lvl="1" indent="0">
              <a:buNone/>
            </a:pPr>
            <a:r>
              <a:rPr lang="en-US" dirty="0"/>
              <a:t>Develops </a:t>
            </a:r>
            <a:r>
              <a:rPr lang="en-US" dirty="0" err="1" smtClean="0"/>
              <a:t>methods|models</a:t>
            </a:r>
            <a:r>
              <a:rPr lang="en-US" dirty="0" smtClean="0"/>
              <a:t> </a:t>
            </a:r>
            <a:r>
              <a:rPr lang="en-US" dirty="0"/>
              <a:t>that explains data</a:t>
            </a:r>
          </a:p>
          <a:p>
            <a:pPr marL="457200" lvl="1" indent="0">
              <a:buNone/>
            </a:pPr>
            <a:endParaRPr lang="en-US" dirty="0"/>
          </a:p>
          <a:p>
            <a:r>
              <a:rPr lang="en-US" dirty="0"/>
              <a:t>Data Mining</a:t>
            </a:r>
          </a:p>
          <a:p>
            <a:pPr marL="0" indent="0">
              <a:buNone/>
            </a:pPr>
            <a:r>
              <a:rPr lang="en-US" sz="2400" dirty="0"/>
              <a:t>     Find previously unknown schema, patterns in data</a:t>
            </a:r>
          </a:p>
          <a:p>
            <a:endParaRPr lang="en-US" dirty="0"/>
          </a:p>
          <a:p>
            <a:r>
              <a:rPr lang="en-US" dirty="0"/>
              <a:t>Artificial Intelligence</a:t>
            </a:r>
          </a:p>
          <a:p>
            <a:pPr marL="0" indent="0">
              <a:buNone/>
            </a:pPr>
            <a:r>
              <a:rPr lang="en-US" sz="2400" dirty="0"/>
              <a:t>	Procedure of programing a computer to behave intelligent</a:t>
            </a:r>
          </a:p>
          <a:p>
            <a:pPr marL="0" indent="0">
              <a:buNone/>
            </a:pPr>
            <a:endParaRPr lang="en-US" sz="2400" dirty="0"/>
          </a:p>
          <a:p>
            <a:r>
              <a:rPr lang="en-US" dirty="0"/>
              <a:t>Predictive Analytics</a:t>
            </a:r>
          </a:p>
          <a:p>
            <a:pPr marL="0" indent="0">
              <a:buNone/>
            </a:pPr>
            <a:r>
              <a:rPr lang="en-US" sz="2400" dirty="0"/>
              <a:t>	Using Machine Learning techniques to predict future</a:t>
            </a:r>
          </a:p>
        </p:txBody>
      </p:sp>
    </p:spTree>
    <p:extLst>
      <p:ext uri="{BB962C8B-B14F-4D97-AF65-F5344CB8AC3E}">
        <p14:creationId xmlns:p14="http://schemas.microsoft.com/office/powerpoint/2010/main" val="2647930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Algorithms</a:t>
            </a:r>
          </a:p>
        </p:txBody>
      </p:sp>
      <p:sp>
        <p:nvSpPr>
          <p:cNvPr id="6" name="Content Placeholder 5"/>
          <p:cNvSpPr>
            <a:spLocks noGrp="1"/>
          </p:cNvSpPr>
          <p:nvPr>
            <p:ph idx="1"/>
          </p:nvPr>
        </p:nvSpPr>
        <p:spPr>
          <a:xfrm>
            <a:off x="152400" y="1028700"/>
            <a:ext cx="9537700" cy="5359400"/>
          </a:xfrm>
        </p:spPr>
        <p:txBody>
          <a:bodyPr/>
          <a:lstStyle/>
          <a:p>
            <a:endParaRPr lang="en-US" dirty="0"/>
          </a:p>
          <a:p>
            <a:r>
              <a:rPr lang="en-US" dirty="0"/>
              <a:t>ML Algorithm defines how your </a:t>
            </a:r>
            <a:r>
              <a:rPr lang="en-US" b="1" dirty="0"/>
              <a:t>model</a:t>
            </a:r>
            <a:r>
              <a:rPr lang="en-US" dirty="0"/>
              <a:t> will react</a:t>
            </a:r>
          </a:p>
          <a:p>
            <a:endParaRPr lang="en-US" dirty="0"/>
          </a:p>
          <a:p>
            <a:r>
              <a:rPr lang="en-US" dirty="0"/>
              <a:t>Which Algorithm to use? Depends on:</a:t>
            </a:r>
          </a:p>
          <a:p>
            <a:pPr lvl="1"/>
            <a:r>
              <a:rPr lang="en-US" dirty="0"/>
              <a:t>Data Quality</a:t>
            </a:r>
          </a:p>
          <a:p>
            <a:pPr lvl="1"/>
            <a:r>
              <a:rPr lang="en-US" dirty="0"/>
              <a:t>Data Size</a:t>
            </a:r>
          </a:p>
          <a:p>
            <a:pPr lvl="1"/>
            <a:r>
              <a:rPr lang="en-US" dirty="0"/>
              <a:t>What you want to predict</a:t>
            </a:r>
          </a:p>
          <a:p>
            <a:pPr lvl="1"/>
            <a:r>
              <a:rPr lang="en-US" dirty="0"/>
              <a:t>Time constraint</a:t>
            </a:r>
          </a:p>
          <a:p>
            <a:pPr lvl="1"/>
            <a:r>
              <a:rPr lang="en-US" dirty="0"/>
              <a:t>Computation power</a:t>
            </a:r>
          </a:p>
          <a:p>
            <a:pPr lvl="1"/>
            <a:r>
              <a:rPr lang="en-US" dirty="0"/>
              <a:t>Memory limits </a:t>
            </a:r>
          </a:p>
        </p:txBody>
      </p:sp>
      <p:pic>
        <p:nvPicPr>
          <p:cNvPr id="7" name="Picture 6"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9309614" y="1289537"/>
            <a:ext cx="1555235" cy="2108793"/>
          </a:xfrm>
          <a:prstGeom prst="rect">
            <a:avLst/>
          </a:prstGeom>
        </p:spPr>
      </p:pic>
      <p:grpSp>
        <p:nvGrpSpPr>
          <p:cNvPr id="10" name="Group 9"/>
          <p:cNvGrpSpPr/>
          <p:nvPr/>
        </p:nvGrpSpPr>
        <p:grpSpPr>
          <a:xfrm>
            <a:off x="9309614" y="4018468"/>
            <a:ext cx="1555235" cy="2108794"/>
            <a:chOff x="10195407" y="4094994"/>
            <a:chExt cx="1240428" cy="1681937"/>
          </a:xfrm>
        </p:grpSpPr>
        <p:pic>
          <p:nvPicPr>
            <p:cNvPr id="8" name="Picture 7"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195407" y="4094994"/>
              <a:ext cx="1240428" cy="1681937"/>
            </a:xfrm>
            <a:prstGeom prst="rect">
              <a:avLst/>
            </a:prstGeom>
          </p:spPr>
        </p:pic>
        <p:pic>
          <p:nvPicPr>
            <p:cNvPr id="9" name="Picture 8" descr="Gehirn, Anatomie, Menschliche, Wissenschaft, Gesundhei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9999">
              <a:off x="10421210" y="4200476"/>
              <a:ext cx="788822" cy="566966"/>
            </a:xfrm>
            <a:prstGeom prst="rect">
              <a:avLst/>
            </a:prstGeom>
          </p:spPr>
        </p:pic>
      </p:grpSp>
    </p:spTree>
    <p:extLst>
      <p:ext uri="{BB962C8B-B14F-4D97-AF65-F5344CB8AC3E}">
        <p14:creationId xmlns:p14="http://schemas.microsoft.com/office/powerpoint/2010/main" val="93502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Algorithms</a:t>
            </a:r>
          </a:p>
        </p:txBody>
      </p:sp>
      <p:sp>
        <p:nvSpPr>
          <p:cNvPr id="7" name="Content Placeholder 6"/>
          <p:cNvSpPr>
            <a:spLocks noGrp="1"/>
          </p:cNvSpPr>
          <p:nvPr>
            <p:ph idx="1"/>
          </p:nvPr>
        </p:nvSpPr>
        <p:spPr/>
        <p:txBody>
          <a:bodyPr/>
          <a:lstStyle/>
          <a:p>
            <a:pPr marL="0" indent="0">
              <a:buNone/>
            </a:pPr>
            <a:endParaRPr lang="en-US" dirty="0"/>
          </a:p>
          <a:p>
            <a:pPr marL="0" indent="0">
              <a:buNone/>
            </a:pPr>
            <a:r>
              <a:rPr lang="en-US" dirty="0"/>
              <a:t>You can develop solutions by using</a:t>
            </a:r>
          </a:p>
          <a:p>
            <a:r>
              <a:rPr lang="en-US" dirty="0"/>
              <a:t>Custom algorithms written in R | Python</a:t>
            </a:r>
          </a:p>
          <a:p>
            <a:r>
              <a:rPr lang="en-US" dirty="0"/>
              <a:t>Ready to use ML services from data market</a:t>
            </a:r>
          </a:p>
          <a:p>
            <a:r>
              <a:rPr lang="en-US" dirty="0"/>
              <a:t>Existing algorithms</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497" y="1003685"/>
            <a:ext cx="9829006" cy="5394921"/>
          </a:xfrm>
          <a:prstGeom prst="rect">
            <a:avLst/>
          </a:prstGeom>
        </p:spPr>
      </p:pic>
    </p:spTree>
    <p:extLst>
      <p:ext uri="{BB962C8B-B14F-4D97-AF65-F5344CB8AC3E}">
        <p14:creationId xmlns:p14="http://schemas.microsoft.com/office/powerpoint/2010/main" val="2635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10" presetClass="exit" presetSubtype="0" fill="hold" grpId="1" nodeType="withEffect">
                                  <p:stCondLst>
                                    <p:cond delay="0"/>
                                  </p:stCondLst>
                                  <p:childTnLst>
                                    <p:animEffect transition="out" filter="fade">
                                      <p:cBhvr>
                                        <p:cTn id="31" dur="500"/>
                                        <p:tgtEl>
                                          <p:spTgt spid="7">
                                            <p:txEl>
                                              <p:pRg st="1" end="1"/>
                                            </p:txEl>
                                          </p:spTgt>
                                        </p:tgtEl>
                                      </p:cBhvr>
                                    </p:animEffect>
                                    <p:set>
                                      <p:cBhvr>
                                        <p:cTn id="32" dur="1" fill="hold">
                                          <p:stCondLst>
                                            <p:cond delay="499"/>
                                          </p:stCondLst>
                                        </p:cTn>
                                        <p:tgtEl>
                                          <p:spTgt spid="7">
                                            <p:txEl>
                                              <p:pRg st="1" end="1"/>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xEl>
                                              <p:pRg st="2" end="2"/>
                                            </p:txEl>
                                          </p:spTgt>
                                        </p:tgtEl>
                                      </p:cBhvr>
                                    </p:animEffect>
                                    <p:set>
                                      <p:cBhvr>
                                        <p:cTn id="35" dur="1" fill="hold">
                                          <p:stCondLst>
                                            <p:cond delay="499"/>
                                          </p:stCondLst>
                                        </p:cTn>
                                        <p:tgtEl>
                                          <p:spTgt spid="7">
                                            <p:txEl>
                                              <p:pRg st="2" end="2"/>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xEl>
                                              <p:pRg st="3" end="3"/>
                                            </p:txEl>
                                          </p:spTgt>
                                        </p:tgtEl>
                                      </p:cBhvr>
                                    </p:animEffect>
                                    <p:set>
                                      <p:cBhvr>
                                        <p:cTn id="38" dur="1" fill="hold">
                                          <p:stCondLst>
                                            <p:cond delay="499"/>
                                          </p:stCondLst>
                                        </p:cTn>
                                        <p:tgtEl>
                                          <p:spTgt spid="7">
                                            <p:txEl>
                                              <p:pRg st="3" end="3"/>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xEl>
                                              <p:pRg st="4" end="4"/>
                                            </p:txEl>
                                          </p:spTgt>
                                        </p:tgtEl>
                                      </p:cBhvr>
                                    </p:animEffect>
                                    <p:set>
                                      <p:cBhvr>
                                        <p:cTn id="4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7" grpI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3" name="Content Placeholder 2"/>
          <p:cNvSpPr>
            <a:spLocks noGrp="1"/>
          </p:cNvSpPr>
          <p:nvPr>
            <p:ph idx="1"/>
          </p:nvPr>
        </p:nvSpPr>
        <p:spPr>
          <a:xfrm>
            <a:off x="152400" y="1028699"/>
            <a:ext cx="11887200" cy="2908301"/>
          </a:xfrm>
        </p:spPr>
        <p:txBody>
          <a:bodyPr>
            <a:normAutofit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spTree>
    <p:extLst>
      <p:ext uri="{BB962C8B-B14F-4D97-AF65-F5344CB8AC3E}">
        <p14:creationId xmlns:p14="http://schemas.microsoft.com/office/powerpoint/2010/main" val="2836479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82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you need </a:t>
            </a:r>
            <a:r>
              <a:rPr lang="en-US" dirty="0"/>
              <a:t>to know these </a:t>
            </a:r>
            <a:r>
              <a:rPr lang="en-US" dirty="0" smtClean="0"/>
              <a:t>algorithms?</a:t>
            </a:r>
            <a:endParaRPr lang="en-US" dirty="0"/>
          </a:p>
        </p:txBody>
      </p:sp>
      <p:sp>
        <p:nvSpPr>
          <p:cNvPr id="3" name="Content Placeholder 2"/>
          <p:cNvSpPr>
            <a:spLocks noGrp="1"/>
          </p:cNvSpPr>
          <p:nvPr>
            <p:ph idx="1"/>
          </p:nvPr>
        </p:nvSpPr>
        <p:spPr/>
        <p:txBody>
          <a:bodyPr/>
          <a:lstStyle/>
          <a:p>
            <a:pPr>
              <a:lnSpc>
                <a:spcPct val="150000"/>
              </a:lnSpc>
            </a:pPr>
            <a:r>
              <a:rPr lang="en-US" dirty="0"/>
              <a:t>If you want to answer a </a:t>
            </a:r>
            <a:r>
              <a:rPr lang="en-US" dirty="0" smtClean="0"/>
              <a:t>YES|NO </a:t>
            </a:r>
            <a:r>
              <a:rPr lang="en-US" dirty="0"/>
              <a:t>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smtClean="0"/>
              <a:t>transactions|actions</a:t>
            </a:r>
            <a:r>
              <a:rPr lang="en-US" dirty="0" smtClean="0"/>
              <a:t> </a:t>
            </a:r>
            <a:r>
              <a:rPr lang="en-US" dirty="0"/>
              <a:t>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52627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4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smtClean="0"/>
              <a:t>predict|estimate</a:t>
            </a:r>
            <a:r>
              <a:rPr lang="en-US" sz="3200" dirty="0" smtClean="0"/>
              <a:t> </a:t>
            </a:r>
            <a:r>
              <a:rPr lang="en-US" sz="3200" dirty="0"/>
              <a:t>a number (regression) or apply a </a:t>
            </a:r>
            <a:r>
              <a:rPr lang="en-US" sz="3200" dirty="0" err="1" smtClean="0"/>
              <a:t>label|categorize</a:t>
            </a:r>
            <a:r>
              <a:rPr lang="en-US" sz="3200" dirty="0" smtClean="0"/>
              <a:t> </a:t>
            </a:r>
            <a:r>
              <a:rPr lang="en-US" sz="3200" dirty="0"/>
              <a:t>(classification)?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smtClean="0"/>
              <a:t>will|will</a:t>
            </a:r>
            <a:r>
              <a:rPr lang="en-US" dirty="0" smtClean="0"/>
              <a:t> </a:t>
            </a:r>
            <a:r>
              <a:rPr lang="en-US" dirty="0"/>
              <a:t>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smtClean="0"/>
              <a:t>yes|no</a:t>
            </a:r>
            <a:r>
              <a:rPr lang="en-US" sz="3200" dirty="0" smtClean="0"/>
              <a:t> </a:t>
            </a:r>
            <a:r>
              <a:rPr lang="en-US" sz="3200" dirty="0"/>
              <a:t>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smtClean="0"/>
              <a:t>yes|no</a:t>
            </a:r>
            <a:endParaRPr lang="en-US" dirty="0"/>
          </a:p>
          <a:p>
            <a:pPr lvl="1"/>
            <a:r>
              <a:rPr lang="en-US" dirty="0" err="1" smtClean="0"/>
              <a:t>over|under</a:t>
            </a:r>
            <a:endParaRPr lang="en-US" dirty="0"/>
          </a:p>
          <a:p>
            <a:pPr lvl="1"/>
            <a:r>
              <a:rPr lang="en-US" dirty="0" err="1" smtClean="0"/>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222969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a:t>
            </a:r>
            <a:r>
              <a:rPr lang="en-US" dirty="0" err="1" smtClean="0"/>
              <a:t>Templates|APIs</a:t>
            </a:r>
            <a:endParaRPr lang="en-US" dirty="0"/>
          </a:p>
        </p:txBody>
      </p:sp>
      <p:sp>
        <p:nvSpPr>
          <p:cNvPr id="3" name="Content Placeholder 2"/>
          <p:cNvSpPr>
            <a:spLocks noGrp="1"/>
          </p:cNvSpPr>
          <p:nvPr>
            <p:ph idx="1"/>
          </p:nvPr>
        </p:nvSpPr>
        <p:spPr/>
        <p:txBody>
          <a:bodyPr/>
          <a:lstStyle/>
          <a:p>
            <a:pPr marL="0" indent="0">
              <a:buNone/>
            </a:pPr>
            <a:r>
              <a:rPr lang="en-US" b="1" dirty="0"/>
              <a:t>An ML Template </a:t>
            </a:r>
          </a:p>
          <a:p>
            <a:pPr lvl="1"/>
            <a:r>
              <a:rPr lang="en-US" sz="2196" dirty="0"/>
              <a:t>Represent best practices of solving an ML problem in a specific domain</a:t>
            </a:r>
          </a:p>
          <a:p>
            <a:pPr lvl="1"/>
            <a:r>
              <a:rPr lang="en-US" sz="2196" dirty="0"/>
              <a:t>Has a data schema applicable to the specific domain</a:t>
            </a:r>
          </a:p>
          <a:p>
            <a:pPr lvl="1"/>
            <a:r>
              <a:rPr lang="en-US" sz="2196" dirty="0"/>
              <a:t>Has domain specific data processing and feature engineering</a:t>
            </a:r>
          </a:p>
          <a:p>
            <a:pPr lvl="1"/>
            <a:r>
              <a:rPr lang="en-US" sz="2196" dirty="0"/>
              <a:t>Uses training algorithms fit to the specific domain </a:t>
            </a:r>
          </a:p>
          <a:p>
            <a:pPr lvl="1"/>
            <a:r>
              <a:rPr lang="en-US" sz="2196" dirty="0"/>
              <a:t>Has domain specific evaluation metric where applicable</a:t>
            </a:r>
          </a:p>
          <a:p>
            <a:pPr lvl="1"/>
            <a:r>
              <a:rPr lang="en-US" sz="2196" dirty="0"/>
              <a:t>Consists of preconfigured ML modules and R scripts to enable e2e solution</a:t>
            </a:r>
          </a:p>
          <a:p>
            <a:endParaRPr lang="en-US" b="1" dirty="0"/>
          </a:p>
          <a:p>
            <a:pPr marL="0" indent="0">
              <a:buNone/>
            </a:pPr>
            <a:r>
              <a:rPr lang="en-US" b="1" dirty="0"/>
              <a:t>Enables user to easily create a custom solution</a:t>
            </a:r>
          </a:p>
          <a:p>
            <a:pPr lvl="1"/>
            <a:r>
              <a:rPr lang="en-US" sz="2196" dirty="0"/>
              <a:t>With user data</a:t>
            </a:r>
          </a:p>
          <a:p>
            <a:pPr lvl="1"/>
            <a:r>
              <a:rPr lang="en-US" sz="2196" dirty="0"/>
              <a:t>With minor adjustment of parameters </a:t>
            </a:r>
          </a:p>
          <a:p>
            <a:pPr marL="0" indent="0">
              <a:buNone/>
            </a:pPr>
            <a:endParaRPr lang="en-US" dirty="0"/>
          </a:p>
        </p:txBody>
      </p:sp>
    </p:spTree>
    <p:extLst>
      <p:ext uri="{BB962C8B-B14F-4D97-AF65-F5344CB8AC3E}">
        <p14:creationId xmlns:p14="http://schemas.microsoft.com/office/powerpoint/2010/main" val="169975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898" y="4322031"/>
            <a:ext cx="450485" cy="45048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276" y="3635754"/>
            <a:ext cx="4148629" cy="3157829"/>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3462" y="4067985"/>
            <a:ext cx="4077444" cy="14837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3395" y="3711207"/>
            <a:ext cx="3564740" cy="988981"/>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84429" y="4772516"/>
            <a:ext cx="568125" cy="568125"/>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342" y="4176710"/>
            <a:ext cx="416547" cy="416547"/>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1143" y="4060143"/>
            <a:ext cx="533114" cy="533114"/>
          </a:xfrm>
          <a:prstGeom prst="rect">
            <a:avLst/>
          </a:prstGeom>
        </p:spPr>
      </p:pic>
      <p:grpSp>
        <p:nvGrpSpPr>
          <p:cNvPr id="26" name="Group 25"/>
          <p:cNvGrpSpPr/>
          <p:nvPr/>
        </p:nvGrpSpPr>
        <p:grpSpPr>
          <a:xfrm>
            <a:off x="4890565" y="4176021"/>
            <a:ext cx="1803053" cy="2082319"/>
            <a:chOff x="5685916" y="1381926"/>
            <a:chExt cx="2129519" cy="2459348"/>
          </a:xfrm>
        </p:grpSpPr>
        <p:pic>
          <p:nvPicPr>
            <p:cNvPr id="10" name="Picture 9">
              <a:hlinkClick r:id="" action="ppaction://noaction"/>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014" y="1381926"/>
              <a:ext cx="1749914" cy="1749914"/>
            </a:xfrm>
            <a:prstGeom prst="rect">
              <a:avLst/>
            </a:prstGeom>
          </p:spPr>
        </p:pic>
        <p:sp>
          <p:nvSpPr>
            <p:cNvPr id="3" name="TextBox 2"/>
            <p:cNvSpPr txBox="1"/>
            <p:nvPr/>
          </p:nvSpPr>
          <p:spPr>
            <a:xfrm>
              <a:off x="5685916" y="3328121"/>
              <a:ext cx="2129519" cy="513153"/>
            </a:xfrm>
            <a:prstGeom prst="rect">
              <a:avLst/>
            </a:prstGeom>
            <a:noFill/>
          </p:spPr>
          <p:txBody>
            <a:bodyPr wrap="square" lIns="0" tIns="0" rIns="0" bIns="0" rtlCol="0">
              <a:spAutoFit/>
            </a:bodyPr>
            <a:lstStyle/>
            <a:p>
              <a:pPr algn="ctr">
                <a:lnSpc>
                  <a:spcPct val="90000"/>
                </a:lnSpc>
                <a:spcAft>
                  <a:spcPts val="600"/>
                </a:spcAft>
              </a:pPr>
              <a:r>
                <a:rPr lang="en-US" sz="1568" b="1" dirty="0"/>
                <a:t>Product Recommendations</a:t>
              </a:r>
            </a:p>
          </p:txBody>
        </p:sp>
      </p:grpSp>
      <p:grpSp>
        <p:nvGrpSpPr>
          <p:cNvPr id="25" name="Group 24"/>
          <p:cNvGrpSpPr/>
          <p:nvPr/>
        </p:nvGrpSpPr>
        <p:grpSpPr>
          <a:xfrm>
            <a:off x="7515340" y="4176021"/>
            <a:ext cx="1483839" cy="1858993"/>
            <a:chOff x="8735021" y="1382056"/>
            <a:chExt cx="1752507" cy="2195586"/>
          </a:xfrm>
        </p:grpSpPr>
        <p:pic>
          <p:nvPicPr>
            <p:cNvPr id="19" name="Picture 18">
              <a:hlinkClick r:id="rId11" action="ppaction://hlinksldjump"/>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35021" y="1382056"/>
              <a:ext cx="1749784" cy="1749784"/>
            </a:xfrm>
            <a:prstGeom prst="rect">
              <a:avLst/>
            </a:prstGeom>
          </p:spPr>
        </p:pic>
        <p:sp>
          <p:nvSpPr>
            <p:cNvPr id="21" name="TextBox 20"/>
            <p:cNvSpPr txBox="1"/>
            <p:nvPr/>
          </p:nvSpPr>
          <p:spPr>
            <a:xfrm>
              <a:off x="8735021" y="3321145"/>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Basket Analysis</a:t>
              </a:r>
            </a:p>
          </p:txBody>
        </p:sp>
      </p:grpSp>
      <p:grpSp>
        <p:nvGrpSpPr>
          <p:cNvPr id="7" name="Group 6"/>
          <p:cNvGrpSpPr/>
          <p:nvPr/>
        </p:nvGrpSpPr>
        <p:grpSpPr>
          <a:xfrm>
            <a:off x="9911022" y="1486745"/>
            <a:ext cx="1488825" cy="2002801"/>
            <a:chOff x="5874421" y="4068076"/>
            <a:chExt cx="1758393" cy="2365433"/>
          </a:xfrm>
        </p:grpSpPr>
        <p:pic>
          <p:nvPicPr>
            <p:cNvPr id="9" name="Picture 8">
              <a:hlinkClick r:id="" action="ppaction://noaction"/>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74421" y="4068076"/>
              <a:ext cx="1752507" cy="1752507"/>
            </a:xfrm>
            <a:prstGeom prst="rect">
              <a:avLst/>
            </a:prstGeom>
          </p:spPr>
        </p:pic>
        <p:sp>
          <p:nvSpPr>
            <p:cNvPr id="22" name="TextBox 21"/>
            <p:cNvSpPr txBox="1"/>
            <p:nvPr/>
          </p:nvSpPr>
          <p:spPr>
            <a:xfrm>
              <a:off x="5880307" y="5920514"/>
              <a:ext cx="1752507" cy="512995"/>
            </a:xfrm>
            <a:prstGeom prst="rect">
              <a:avLst/>
            </a:prstGeom>
            <a:noFill/>
          </p:spPr>
          <p:txBody>
            <a:bodyPr wrap="square" lIns="0" tIns="0" rIns="0" bIns="0" rtlCol="0">
              <a:spAutoFit/>
            </a:bodyPr>
            <a:lstStyle/>
            <a:p>
              <a:pPr algn="ctr">
                <a:lnSpc>
                  <a:spcPct val="90000"/>
                </a:lnSpc>
                <a:spcAft>
                  <a:spcPts val="600"/>
                </a:spcAft>
              </a:pPr>
              <a:r>
                <a:rPr lang="en-US" sz="1568" b="1" dirty="0"/>
                <a:t>Customer Churn</a:t>
              </a:r>
              <a:br>
                <a:rPr lang="en-US" sz="1568" b="1" dirty="0"/>
              </a:br>
              <a:r>
                <a:rPr lang="en-US" sz="1568" b="1" dirty="0"/>
                <a:t>Prediction</a:t>
              </a:r>
            </a:p>
          </p:txBody>
        </p:sp>
      </p:grpSp>
      <p:grpSp>
        <p:nvGrpSpPr>
          <p:cNvPr id="24" name="Group 23"/>
          <p:cNvGrpSpPr/>
          <p:nvPr/>
        </p:nvGrpSpPr>
        <p:grpSpPr>
          <a:xfrm>
            <a:off x="9899748" y="4176021"/>
            <a:ext cx="1510719" cy="1859530"/>
            <a:chOff x="8735021" y="4068076"/>
            <a:chExt cx="1784253" cy="2196221"/>
          </a:xfrm>
        </p:grpSpPr>
        <p:pic>
          <p:nvPicPr>
            <p:cNvPr id="20" name="Picture 19">
              <a:hlinkClick r:id="" action="ppaction://noaction"/>
            </p:cNvPr>
            <p:cNvPicPr>
              <a:picLocks noChangeAspect="1"/>
            </p:cNvPicPr>
            <p:nvPr/>
          </p:nvPicPr>
          <p:blipFill rotWithShape="1">
            <a:blip r:embed="rId14" cstate="email">
              <a:extLst>
                <a:ext uri="{28A0092B-C50C-407E-A947-70E740481C1C}">
                  <a14:useLocalDpi xmlns:a14="http://schemas.microsoft.com/office/drawing/2010/main"/>
                </a:ext>
              </a:extLst>
            </a:blip>
            <a:srcRect t="-1"/>
            <a:stretch/>
          </p:blipFill>
          <p:spPr>
            <a:xfrm>
              <a:off x="8735021" y="4068076"/>
              <a:ext cx="1784253" cy="1752507"/>
            </a:xfrm>
            <a:prstGeom prst="rect">
              <a:avLst/>
            </a:prstGeom>
          </p:spPr>
        </p:pic>
        <p:sp>
          <p:nvSpPr>
            <p:cNvPr id="23" name="TextBox 22"/>
            <p:cNvSpPr txBox="1"/>
            <p:nvPr/>
          </p:nvSpPr>
          <p:spPr>
            <a:xfrm>
              <a:off x="8735021" y="6007800"/>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Text Analytics</a:t>
              </a:r>
            </a:p>
          </p:txBody>
        </p:sp>
      </p:grpSp>
      <p:pic>
        <p:nvPicPr>
          <p:cNvPr id="32" name="Picture 3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83384" y="1486747"/>
            <a:ext cx="1481644" cy="1481645"/>
          </a:xfrm>
          <a:prstGeom prst="rect">
            <a:avLst/>
          </a:prstGeom>
        </p:spPr>
      </p:pic>
      <p:sp>
        <p:nvSpPr>
          <p:cNvPr id="6" name="Rectangle 5"/>
          <p:cNvSpPr/>
          <p:nvPr/>
        </p:nvSpPr>
        <p:spPr>
          <a:xfrm>
            <a:off x="7790827" y="3043769"/>
            <a:ext cx="995209" cy="574901"/>
          </a:xfrm>
          <a:prstGeom prst="rect">
            <a:avLst/>
          </a:prstGeom>
        </p:spPr>
        <p:txBody>
          <a:bodyPr wrap="none">
            <a:spAutoFit/>
          </a:bodyPr>
          <a:lstStyle/>
          <a:p>
            <a:pPr algn="ctr"/>
            <a:r>
              <a:rPr lang="en-US" sz="1568" b="1" dirty="0"/>
              <a:t>Anomaly </a:t>
            </a:r>
          </a:p>
          <a:p>
            <a:pPr algn="ctr"/>
            <a:r>
              <a:rPr lang="en-US" sz="1568" b="1" dirty="0"/>
              <a:t>Detection</a:t>
            </a:r>
          </a:p>
        </p:txBody>
      </p:sp>
      <p:sp>
        <p:nvSpPr>
          <p:cNvPr id="48" name="Rectangle 47"/>
          <p:cNvSpPr/>
          <p:nvPr/>
        </p:nvSpPr>
        <p:spPr>
          <a:xfrm>
            <a:off x="5303815" y="3048947"/>
            <a:ext cx="1024640" cy="333617"/>
          </a:xfrm>
          <a:prstGeom prst="rect">
            <a:avLst/>
          </a:prstGeom>
        </p:spPr>
        <p:txBody>
          <a:bodyPr wrap="none">
            <a:spAutoFit/>
          </a:bodyPr>
          <a:lstStyle/>
          <a:p>
            <a:pPr algn="ctr"/>
            <a:r>
              <a:rPr lang="en-US" sz="1568" b="1" dirty="0"/>
              <a:t>Vision API</a:t>
            </a:r>
          </a:p>
        </p:txBody>
      </p:sp>
      <p:sp>
        <p:nvSpPr>
          <p:cNvPr id="50" name="Rectangle 49"/>
          <p:cNvSpPr/>
          <p:nvPr/>
        </p:nvSpPr>
        <p:spPr>
          <a:xfrm>
            <a:off x="2902465" y="3049034"/>
            <a:ext cx="1106393" cy="333617"/>
          </a:xfrm>
          <a:prstGeom prst="rect">
            <a:avLst/>
          </a:prstGeom>
        </p:spPr>
        <p:txBody>
          <a:bodyPr wrap="none">
            <a:spAutoFit/>
          </a:bodyPr>
          <a:lstStyle/>
          <a:p>
            <a:pPr algn="ctr"/>
            <a:r>
              <a:rPr lang="en-US" sz="1568" b="1" dirty="0"/>
              <a:t>Speech API</a:t>
            </a:r>
          </a:p>
        </p:txBody>
      </p:sp>
      <p:sp>
        <p:nvSpPr>
          <p:cNvPr id="52" name="Rectangle 51"/>
          <p:cNvSpPr/>
          <p:nvPr/>
        </p:nvSpPr>
        <p:spPr>
          <a:xfrm>
            <a:off x="727754" y="3087148"/>
            <a:ext cx="882870" cy="333617"/>
          </a:xfrm>
          <a:prstGeom prst="rect">
            <a:avLst/>
          </a:prstGeom>
        </p:spPr>
        <p:txBody>
          <a:bodyPr wrap="none">
            <a:spAutoFit/>
          </a:bodyPr>
          <a:lstStyle/>
          <a:p>
            <a:pPr algn="ctr"/>
            <a:r>
              <a:rPr lang="en-US" sz="1568" b="1" dirty="0"/>
              <a:t>Face API</a:t>
            </a:r>
          </a:p>
        </p:txBody>
      </p:sp>
      <p:pic>
        <p:nvPicPr>
          <p:cNvPr id="13" name="Picture 1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8643" y="1486747"/>
            <a:ext cx="1510471" cy="1510471"/>
          </a:xfrm>
          <a:prstGeom prst="rect">
            <a:avLst/>
          </a:prstGeom>
        </p:spPr>
      </p:pic>
      <p:pic>
        <p:nvPicPr>
          <p:cNvPr id="53" name="Picture 5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734407" y="1486747"/>
            <a:ext cx="1478067" cy="1478067"/>
          </a:xfrm>
          <a:prstGeom prst="rect">
            <a:avLst/>
          </a:prstGeom>
        </p:spPr>
      </p:pic>
      <p:pic>
        <p:nvPicPr>
          <p:cNvPr id="54" name="Picture 5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068847" y="1486747"/>
            <a:ext cx="1488817" cy="1488817"/>
          </a:xfrm>
          <a:prstGeom prst="rect">
            <a:avLst/>
          </a:prstGeom>
        </p:spPr>
      </p:pic>
      <p:sp>
        <p:nvSpPr>
          <p:cNvPr id="31" name="Title 30"/>
          <p:cNvSpPr>
            <a:spLocks noGrp="1"/>
          </p:cNvSpPr>
          <p:nvPr>
            <p:ph type="title"/>
          </p:nvPr>
        </p:nvSpPr>
        <p:spPr/>
        <p:txBody>
          <a:bodyPr>
            <a:normAutofit/>
          </a:bodyPr>
          <a:lstStyle/>
          <a:p>
            <a:r>
              <a:rPr lang="en-US" dirty="0"/>
              <a:t>Machine Learning APIs</a:t>
            </a:r>
          </a:p>
        </p:txBody>
      </p:sp>
    </p:spTree>
    <p:extLst>
      <p:ext uri="{BB962C8B-B14F-4D97-AF65-F5344CB8AC3E}">
        <p14:creationId xmlns:p14="http://schemas.microsoft.com/office/powerpoint/2010/main" val="2200560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255102" y="2904116"/>
            <a:ext cx="2490946" cy="677769"/>
            <a:chOff x="641124" y="3117309"/>
            <a:chExt cx="2540895" cy="691360"/>
          </a:xfrm>
        </p:grpSpPr>
        <p:grpSp>
          <p:nvGrpSpPr>
            <p:cNvPr id="4" name="Group 3"/>
            <p:cNvGrpSpPr/>
            <p:nvPr/>
          </p:nvGrpSpPr>
          <p:grpSpPr>
            <a:xfrm>
              <a:off x="641124" y="3192462"/>
              <a:ext cx="2540895" cy="533401"/>
              <a:chOff x="503237" y="3192462"/>
              <a:chExt cx="2540895" cy="533401"/>
            </a:xfrm>
          </p:grpSpPr>
          <p:sp>
            <p:nvSpPr>
              <p:cNvPr id="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 name="Rectangle 4"/>
            <p:cNvSpPr/>
            <p:nvPr/>
          </p:nvSpPr>
          <p:spPr>
            <a:xfrm>
              <a:off x="1078744" y="3117309"/>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Speech Recognition</a:t>
              </a:r>
            </a:p>
          </p:txBody>
        </p:sp>
      </p:grpSp>
      <p:grpSp>
        <p:nvGrpSpPr>
          <p:cNvPr id="8" name="Group 7"/>
          <p:cNvGrpSpPr/>
          <p:nvPr/>
        </p:nvGrpSpPr>
        <p:grpSpPr>
          <a:xfrm>
            <a:off x="6255102" y="3516093"/>
            <a:ext cx="2490946" cy="677769"/>
            <a:chOff x="641124" y="3741557"/>
            <a:chExt cx="2540895" cy="691360"/>
          </a:xfrm>
        </p:grpSpPr>
        <p:grpSp>
          <p:nvGrpSpPr>
            <p:cNvPr id="9" name="Group 8"/>
            <p:cNvGrpSpPr/>
            <p:nvPr/>
          </p:nvGrpSpPr>
          <p:grpSpPr>
            <a:xfrm>
              <a:off x="641124" y="3802062"/>
              <a:ext cx="2540895" cy="533401"/>
              <a:chOff x="503237" y="3192462"/>
              <a:chExt cx="2540895" cy="533401"/>
            </a:xfrm>
          </p:grpSpPr>
          <p:sp>
            <p:nvSpPr>
              <p:cNvPr id="1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Parallelogram 1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0" name="Rectangle 9"/>
            <p:cNvSpPr/>
            <p:nvPr/>
          </p:nvSpPr>
          <p:spPr>
            <a:xfrm>
              <a:off x="1078744" y="3741557"/>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Text to Speech</a:t>
              </a:r>
            </a:p>
          </p:txBody>
        </p:sp>
      </p:grpSp>
      <p:grpSp>
        <p:nvGrpSpPr>
          <p:cNvPr id="13" name="Group 12"/>
          <p:cNvGrpSpPr/>
          <p:nvPr/>
        </p:nvGrpSpPr>
        <p:grpSpPr>
          <a:xfrm>
            <a:off x="6255102" y="4173026"/>
            <a:ext cx="2490946" cy="522915"/>
            <a:chOff x="641124" y="4411662"/>
            <a:chExt cx="2540895" cy="533401"/>
          </a:xfrm>
        </p:grpSpPr>
        <p:grpSp>
          <p:nvGrpSpPr>
            <p:cNvPr id="14" name="Group 13"/>
            <p:cNvGrpSpPr/>
            <p:nvPr/>
          </p:nvGrpSpPr>
          <p:grpSpPr>
            <a:xfrm>
              <a:off x="641124" y="4411662"/>
              <a:ext cx="2540895" cy="533401"/>
              <a:chOff x="503237" y="3192462"/>
              <a:chExt cx="2540895" cy="533401"/>
            </a:xfrm>
          </p:grpSpPr>
          <p:sp>
            <p:nvSpPr>
              <p:cNvPr id="1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Parallelogram 1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5" name="Rectangle 14"/>
            <p:cNvSpPr/>
            <p:nvPr/>
          </p:nvSpPr>
          <p:spPr>
            <a:xfrm>
              <a:off x="1078744"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Speech Intent Recognition</a:t>
              </a:r>
            </a:p>
          </p:txBody>
        </p:sp>
      </p:grpSp>
      <p:grpSp>
        <p:nvGrpSpPr>
          <p:cNvPr id="18" name="Group 17"/>
          <p:cNvGrpSpPr/>
          <p:nvPr/>
        </p:nvGrpSpPr>
        <p:grpSpPr>
          <a:xfrm>
            <a:off x="9431817" y="3575409"/>
            <a:ext cx="2490946" cy="522915"/>
            <a:chOff x="9417742" y="3192462"/>
            <a:chExt cx="2540895" cy="533401"/>
          </a:xfrm>
        </p:grpSpPr>
        <p:grpSp>
          <p:nvGrpSpPr>
            <p:cNvPr id="19" name="Group 18"/>
            <p:cNvGrpSpPr/>
            <p:nvPr/>
          </p:nvGrpSpPr>
          <p:grpSpPr>
            <a:xfrm>
              <a:off x="9417742" y="3192462"/>
              <a:ext cx="2540895" cy="533401"/>
              <a:chOff x="503237" y="3192462"/>
              <a:chExt cx="2540895" cy="533401"/>
            </a:xfrm>
          </p:grpSpPr>
          <p:sp>
            <p:nvSpPr>
              <p:cNvPr id="2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Parallelogram 2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0" name="Rectangle 19"/>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Determine Entities</a:t>
              </a:r>
            </a:p>
          </p:txBody>
        </p:sp>
      </p:grpSp>
      <p:sp>
        <p:nvSpPr>
          <p:cNvPr id="23" name="Rectangle 22"/>
          <p:cNvSpPr/>
          <p:nvPr/>
        </p:nvSpPr>
        <p:spPr>
          <a:xfrm>
            <a:off x="269240" y="1334347"/>
            <a:ext cx="11653525" cy="637904"/>
          </a:xfrm>
          <a:prstGeom prst="rect">
            <a:avLst/>
          </a:prstGeom>
          <a:solidFill>
            <a:srgbClr val="008272"/>
          </a:solidFill>
          <a:ln w="25400" cap="flat" cmpd="sng" algn="ctr">
            <a:noFill/>
            <a:prstDash val="solid"/>
          </a:ln>
          <a:effectLst/>
        </p:spPr>
        <p:txBody>
          <a:bodyPr lIns="119332" tIns="59666" rIns="119332" bIns="59666" rtlCol="0" anchor="ctr"/>
          <a:lstStyle/>
          <a:p>
            <a:pPr algn="ctr" defTabSz="896386">
              <a:defRPr/>
            </a:pPr>
            <a:r>
              <a:rPr lang="en-US" sz="2745" kern="0" dirty="0" smtClean="0">
                <a:gradFill>
                  <a:gsLst>
                    <a:gs pos="0">
                      <a:srgbClr val="FFFFFF"/>
                    </a:gs>
                    <a:gs pos="100000">
                      <a:srgbClr val="FFFFFF"/>
                    </a:gs>
                  </a:gsLst>
                  <a:lin ang="5400000" scaled="0"/>
                </a:gradFill>
                <a:latin typeface="Segoe UI"/>
              </a:rPr>
              <a:t>COGNITIVE SERVICES</a:t>
            </a:r>
            <a:endParaRPr lang="en-US" sz="2745" kern="0" dirty="0">
              <a:gradFill>
                <a:gsLst>
                  <a:gs pos="0">
                    <a:srgbClr val="FFFFFF"/>
                  </a:gs>
                  <a:gs pos="100000">
                    <a:srgbClr val="FFFFFF"/>
                  </a:gs>
                </a:gsLst>
                <a:lin ang="5400000" scaled="0"/>
              </a:gradFill>
              <a:latin typeface="Segoe UI"/>
            </a:endParaRPr>
          </a:p>
        </p:txBody>
      </p:sp>
      <p:grpSp>
        <p:nvGrpSpPr>
          <p:cNvPr id="24" name="Group 23"/>
          <p:cNvGrpSpPr/>
          <p:nvPr/>
        </p:nvGrpSpPr>
        <p:grpSpPr>
          <a:xfrm>
            <a:off x="3300738" y="3574974"/>
            <a:ext cx="2490946" cy="522915"/>
            <a:chOff x="9620946" y="5021262"/>
            <a:chExt cx="2540895" cy="533401"/>
          </a:xfrm>
        </p:grpSpPr>
        <p:grpSp>
          <p:nvGrpSpPr>
            <p:cNvPr id="25" name="Group 24"/>
            <p:cNvGrpSpPr/>
            <p:nvPr/>
          </p:nvGrpSpPr>
          <p:grpSpPr>
            <a:xfrm>
              <a:off x="9620946" y="5021262"/>
              <a:ext cx="2540895" cy="533401"/>
              <a:chOff x="503237" y="3802062"/>
              <a:chExt cx="2540895" cy="533401"/>
            </a:xfrm>
          </p:grpSpPr>
          <p:sp>
            <p:nvSpPr>
              <p:cNvPr id="27"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Parallelogram 27"/>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6" name="Rectangle 25"/>
            <p:cNvSpPr/>
            <p:nvPr/>
          </p:nvSpPr>
          <p:spPr>
            <a:xfrm>
              <a:off x="10089693" y="5125889"/>
              <a:ext cx="1923478" cy="324146"/>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Grouping</a:t>
              </a:r>
            </a:p>
          </p:txBody>
        </p:sp>
      </p:grpSp>
      <p:grpSp>
        <p:nvGrpSpPr>
          <p:cNvPr id="29" name="Group 28"/>
          <p:cNvGrpSpPr/>
          <p:nvPr/>
        </p:nvGrpSpPr>
        <p:grpSpPr>
          <a:xfrm>
            <a:off x="3300738" y="4172590"/>
            <a:ext cx="2490946" cy="522915"/>
            <a:chOff x="9620946" y="5630862"/>
            <a:chExt cx="2540895" cy="533401"/>
          </a:xfrm>
        </p:grpSpPr>
        <p:grpSp>
          <p:nvGrpSpPr>
            <p:cNvPr id="30" name="Group 29"/>
            <p:cNvGrpSpPr/>
            <p:nvPr/>
          </p:nvGrpSpPr>
          <p:grpSpPr>
            <a:xfrm>
              <a:off x="9620946" y="5630862"/>
              <a:ext cx="2540895" cy="533401"/>
              <a:chOff x="503237" y="3802062"/>
              <a:chExt cx="2540895" cy="533401"/>
            </a:xfrm>
          </p:grpSpPr>
          <p:sp>
            <p:nvSpPr>
              <p:cNvPr id="32"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Parallelogram 32"/>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1" name="Rectangle 30"/>
            <p:cNvSpPr/>
            <p:nvPr/>
          </p:nvSpPr>
          <p:spPr>
            <a:xfrm>
              <a:off x="10077800" y="5707062"/>
              <a:ext cx="1923478" cy="3865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Identification</a:t>
              </a:r>
            </a:p>
          </p:txBody>
        </p:sp>
      </p:grpSp>
      <p:grpSp>
        <p:nvGrpSpPr>
          <p:cNvPr id="34" name="Group 33"/>
          <p:cNvGrpSpPr/>
          <p:nvPr/>
        </p:nvGrpSpPr>
        <p:grpSpPr>
          <a:xfrm>
            <a:off x="3300738" y="2977792"/>
            <a:ext cx="2490946" cy="522915"/>
            <a:chOff x="9620946" y="3192462"/>
            <a:chExt cx="2540895" cy="533401"/>
          </a:xfrm>
        </p:grpSpPr>
        <p:grpSp>
          <p:nvGrpSpPr>
            <p:cNvPr id="35" name="Group 34"/>
            <p:cNvGrpSpPr/>
            <p:nvPr/>
          </p:nvGrpSpPr>
          <p:grpSpPr>
            <a:xfrm>
              <a:off x="9620946" y="3192462"/>
              <a:ext cx="2540895" cy="533401"/>
              <a:chOff x="503237" y="3192462"/>
              <a:chExt cx="2540895" cy="533401"/>
            </a:xfrm>
          </p:grpSpPr>
          <p:sp>
            <p:nvSpPr>
              <p:cNvPr id="3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Parallelogram 3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6" name="Rectangle 35"/>
            <p:cNvSpPr/>
            <p:nvPr/>
          </p:nvSpPr>
          <p:spPr>
            <a:xfrm>
              <a:off x="10078146"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Detection</a:t>
              </a:r>
            </a:p>
          </p:txBody>
        </p:sp>
      </p:grpSp>
      <p:grpSp>
        <p:nvGrpSpPr>
          <p:cNvPr id="39" name="Group 38"/>
          <p:cNvGrpSpPr/>
          <p:nvPr/>
        </p:nvGrpSpPr>
        <p:grpSpPr>
          <a:xfrm>
            <a:off x="486220" y="2977792"/>
            <a:ext cx="2490946" cy="522915"/>
            <a:chOff x="6746814" y="3192462"/>
            <a:chExt cx="2540895" cy="533401"/>
          </a:xfrm>
        </p:grpSpPr>
        <p:grpSp>
          <p:nvGrpSpPr>
            <p:cNvPr id="40" name="Group 39"/>
            <p:cNvGrpSpPr/>
            <p:nvPr/>
          </p:nvGrpSpPr>
          <p:grpSpPr>
            <a:xfrm>
              <a:off x="6746814" y="3192462"/>
              <a:ext cx="2540895" cy="533401"/>
              <a:chOff x="503237" y="3192462"/>
              <a:chExt cx="2540895" cy="533401"/>
            </a:xfrm>
          </p:grpSpPr>
          <p:sp>
            <p:nvSpPr>
              <p:cNvPr id="4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1" name="Rectangle 40"/>
            <p:cNvSpPr/>
            <p:nvPr/>
          </p:nvSpPr>
          <p:spPr>
            <a:xfrm>
              <a:off x="7194120"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Analyze Image</a:t>
              </a:r>
            </a:p>
          </p:txBody>
        </p:sp>
      </p:grpSp>
      <p:grpSp>
        <p:nvGrpSpPr>
          <p:cNvPr id="44" name="Group 43"/>
          <p:cNvGrpSpPr/>
          <p:nvPr/>
        </p:nvGrpSpPr>
        <p:grpSpPr>
          <a:xfrm>
            <a:off x="486220" y="3575409"/>
            <a:ext cx="2490946" cy="522915"/>
            <a:chOff x="6746814" y="3802062"/>
            <a:chExt cx="2540895" cy="533401"/>
          </a:xfrm>
        </p:grpSpPr>
        <p:grpSp>
          <p:nvGrpSpPr>
            <p:cNvPr id="45" name="Group 44"/>
            <p:cNvGrpSpPr/>
            <p:nvPr/>
          </p:nvGrpSpPr>
          <p:grpSpPr>
            <a:xfrm>
              <a:off x="6746814" y="3802062"/>
              <a:ext cx="2540895" cy="533401"/>
              <a:chOff x="503237" y="3192462"/>
              <a:chExt cx="2540895" cy="533401"/>
            </a:xfrm>
          </p:grpSpPr>
          <p:sp>
            <p:nvSpPr>
              <p:cNvPr id="4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Parallelogram 4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6" name="Rectangle 45"/>
            <p:cNvSpPr/>
            <p:nvPr/>
          </p:nvSpPr>
          <p:spPr>
            <a:xfrm>
              <a:off x="7194120" y="3892910"/>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Generate Thumbnail</a:t>
              </a:r>
            </a:p>
          </p:txBody>
        </p:sp>
      </p:grpSp>
      <p:grpSp>
        <p:nvGrpSpPr>
          <p:cNvPr id="49" name="Group 48"/>
          <p:cNvGrpSpPr/>
          <p:nvPr/>
        </p:nvGrpSpPr>
        <p:grpSpPr>
          <a:xfrm>
            <a:off x="486220" y="4173026"/>
            <a:ext cx="2490946" cy="522915"/>
            <a:chOff x="6746814" y="4411662"/>
            <a:chExt cx="2540895" cy="533401"/>
          </a:xfrm>
        </p:grpSpPr>
        <p:grpSp>
          <p:nvGrpSpPr>
            <p:cNvPr id="50" name="Group 49"/>
            <p:cNvGrpSpPr/>
            <p:nvPr/>
          </p:nvGrpSpPr>
          <p:grpSpPr>
            <a:xfrm>
              <a:off x="6746814" y="44116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1" name="Rectangle 50"/>
            <p:cNvSpPr/>
            <p:nvPr/>
          </p:nvSpPr>
          <p:spPr>
            <a:xfrm>
              <a:off x="7194120"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OCR</a:t>
              </a:r>
            </a:p>
          </p:txBody>
        </p:sp>
      </p:grpSp>
      <p:grpSp>
        <p:nvGrpSpPr>
          <p:cNvPr id="54" name="Group 53"/>
          <p:cNvGrpSpPr/>
          <p:nvPr/>
        </p:nvGrpSpPr>
        <p:grpSpPr>
          <a:xfrm>
            <a:off x="9431817" y="4173026"/>
            <a:ext cx="2490946" cy="522915"/>
            <a:chOff x="9417742" y="4411662"/>
            <a:chExt cx="2540895" cy="533401"/>
          </a:xfrm>
        </p:grpSpPr>
        <p:grpSp>
          <p:nvGrpSpPr>
            <p:cNvPr id="55" name="Group 54"/>
            <p:cNvGrpSpPr/>
            <p:nvPr/>
          </p:nvGrpSpPr>
          <p:grpSpPr>
            <a:xfrm>
              <a:off x="9417742" y="4411662"/>
              <a:ext cx="2540895" cy="533401"/>
              <a:chOff x="503237" y="3192462"/>
              <a:chExt cx="2540895" cy="533401"/>
            </a:xfrm>
          </p:grpSpPr>
          <p:sp>
            <p:nvSpPr>
              <p:cNvPr id="5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6" name="Rectangle 55"/>
            <p:cNvSpPr/>
            <p:nvPr/>
          </p:nvSpPr>
          <p:spPr>
            <a:xfrm>
              <a:off x="9855362"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Improve Models</a:t>
              </a:r>
            </a:p>
          </p:txBody>
        </p:sp>
      </p:grpSp>
      <p:grpSp>
        <p:nvGrpSpPr>
          <p:cNvPr id="59" name="Group 58"/>
          <p:cNvGrpSpPr/>
          <p:nvPr/>
        </p:nvGrpSpPr>
        <p:grpSpPr>
          <a:xfrm>
            <a:off x="9431817" y="2977792"/>
            <a:ext cx="2490946" cy="522915"/>
            <a:chOff x="9417742" y="3192462"/>
            <a:chExt cx="2540895" cy="533401"/>
          </a:xfrm>
        </p:grpSpPr>
        <p:grpSp>
          <p:nvGrpSpPr>
            <p:cNvPr id="60" name="Group 59"/>
            <p:cNvGrpSpPr/>
            <p:nvPr/>
          </p:nvGrpSpPr>
          <p:grpSpPr>
            <a:xfrm>
              <a:off x="9417742" y="3192462"/>
              <a:ext cx="2540895" cy="533401"/>
              <a:chOff x="503237" y="3192462"/>
              <a:chExt cx="2540895" cy="533401"/>
            </a:xfrm>
          </p:grpSpPr>
          <p:sp>
            <p:nvSpPr>
              <p:cNvPr id="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3" name="Parallelogram 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61" name="Rectangle 60"/>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Detect Intent</a:t>
              </a:r>
            </a:p>
          </p:txBody>
        </p:sp>
      </p:grpSp>
      <p:grpSp>
        <p:nvGrpSpPr>
          <p:cNvPr id="64" name="SM Face APIs"/>
          <p:cNvGrpSpPr/>
          <p:nvPr/>
        </p:nvGrpSpPr>
        <p:grpSpPr>
          <a:xfrm>
            <a:off x="3081303" y="2081367"/>
            <a:ext cx="2710381" cy="701696"/>
            <a:chOff x="274639" y="2278062"/>
            <a:chExt cx="2764730" cy="715766"/>
          </a:xfrm>
        </p:grpSpPr>
        <p:sp>
          <p:nvSpPr>
            <p:cNvPr id="65" name="Rectangle 64"/>
            <p:cNvSpPr/>
            <p:nvPr/>
          </p:nvSpPr>
          <p:spPr>
            <a:xfrm>
              <a:off x="274639" y="2278062"/>
              <a:ext cx="276473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Face APIs</a:t>
              </a:r>
            </a:p>
          </p:txBody>
        </p:sp>
        <p:pic>
          <p:nvPicPr>
            <p:cNvPr id="66" name="Picture 65"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4837" y="2345350"/>
              <a:ext cx="576542" cy="581191"/>
            </a:xfrm>
            <a:prstGeom prst="rect">
              <a:avLst/>
            </a:prstGeom>
          </p:spPr>
        </p:pic>
      </p:grpSp>
      <p:grpSp>
        <p:nvGrpSpPr>
          <p:cNvPr id="67" name="SM Vision APIs"/>
          <p:cNvGrpSpPr/>
          <p:nvPr/>
        </p:nvGrpSpPr>
        <p:grpSpPr>
          <a:xfrm>
            <a:off x="269241" y="2081368"/>
            <a:ext cx="2707925" cy="699267"/>
            <a:chOff x="6159201" y="2278062"/>
            <a:chExt cx="2762225" cy="713289"/>
          </a:xfrm>
        </p:grpSpPr>
        <p:sp>
          <p:nvSpPr>
            <p:cNvPr id="68" name="Rectangle 67"/>
            <p:cNvSpPr/>
            <p:nvPr/>
          </p:nvSpPr>
          <p:spPr>
            <a:xfrm>
              <a:off x="6159201" y="2278062"/>
              <a:ext cx="2762225" cy="713289"/>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Vision APIs</a:t>
              </a:r>
            </a:p>
          </p:txBody>
        </p:sp>
        <p:pic>
          <p:nvPicPr>
            <p:cNvPr id="69" name="Picture 68"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109" y="2351298"/>
              <a:ext cx="733528" cy="566817"/>
            </a:xfrm>
            <a:prstGeom prst="rect">
              <a:avLst/>
            </a:prstGeom>
          </p:spPr>
        </p:pic>
      </p:grpSp>
      <p:grpSp>
        <p:nvGrpSpPr>
          <p:cNvPr id="70" name="SM LUIS"/>
          <p:cNvGrpSpPr/>
          <p:nvPr/>
        </p:nvGrpSpPr>
        <p:grpSpPr>
          <a:xfrm>
            <a:off x="8850186" y="2081367"/>
            <a:ext cx="3072577" cy="701696"/>
            <a:chOff x="9027652" y="2278062"/>
            <a:chExt cx="3134189" cy="715766"/>
          </a:xfrm>
        </p:grpSpPr>
        <p:sp>
          <p:nvSpPr>
            <p:cNvPr id="71" name="Rectangle 70"/>
            <p:cNvSpPr/>
            <p:nvPr/>
          </p:nvSpPr>
          <p:spPr>
            <a:xfrm>
              <a:off x="9027652" y="2278062"/>
              <a:ext cx="3134189"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LUIS</a:t>
              </a:r>
            </a:p>
            <a:p>
              <a:pPr defTabSz="896386">
                <a:defRPr/>
              </a:pPr>
              <a:r>
                <a:rPr lang="en-US" sz="1078" kern="0" dirty="0">
                  <a:gradFill>
                    <a:gsLst>
                      <a:gs pos="0">
                        <a:srgbClr val="FFFFFF"/>
                      </a:gs>
                      <a:gs pos="100000">
                        <a:srgbClr val="FFFFFF"/>
                      </a:gs>
                    </a:gsLst>
                    <a:lin ang="5400000" scaled="0"/>
                  </a:gradFill>
                  <a:latin typeface="Segoe UI"/>
                </a:rPr>
                <a:t>(Language Understanding </a:t>
              </a:r>
              <a:br>
                <a:rPr lang="en-US" sz="1078" kern="0" dirty="0">
                  <a:gradFill>
                    <a:gsLst>
                      <a:gs pos="0">
                        <a:srgbClr val="FFFFFF"/>
                      </a:gs>
                      <a:gs pos="100000">
                        <a:srgbClr val="FFFFFF"/>
                      </a:gs>
                    </a:gsLst>
                    <a:lin ang="5400000" scaled="0"/>
                  </a:gradFill>
                  <a:latin typeface="Segoe UI"/>
                </a:rPr>
              </a:br>
              <a:r>
                <a:rPr lang="en-US" sz="1078" kern="0" dirty="0">
                  <a:gradFill>
                    <a:gsLst>
                      <a:gs pos="0">
                        <a:srgbClr val="FFFFFF"/>
                      </a:gs>
                      <a:gs pos="100000">
                        <a:srgbClr val="FFFFFF"/>
                      </a:gs>
                    </a:gsLst>
                    <a:lin ang="5400000" scaled="0"/>
                  </a:gradFill>
                  <a:latin typeface="Segoe UI"/>
                </a:rPr>
                <a:t>Intelligent Service)</a:t>
              </a:r>
            </a:p>
          </p:txBody>
        </p:sp>
        <p:pic>
          <p:nvPicPr>
            <p:cNvPr id="72" name="Picture 71"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64736" y="2327808"/>
              <a:ext cx="1114539" cy="616275"/>
            </a:xfrm>
            <a:prstGeom prst="rect">
              <a:avLst/>
            </a:prstGeom>
          </p:spPr>
        </p:pic>
      </p:grpSp>
      <p:grpSp>
        <p:nvGrpSpPr>
          <p:cNvPr id="73" name="SM Speech APIs"/>
          <p:cNvGrpSpPr/>
          <p:nvPr/>
        </p:nvGrpSpPr>
        <p:grpSpPr>
          <a:xfrm>
            <a:off x="5895821" y="2081367"/>
            <a:ext cx="2850227" cy="701696"/>
            <a:chOff x="3145595" y="2278062"/>
            <a:chExt cx="2907380" cy="715766"/>
          </a:xfrm>
        </p:grpSpPr>
        <p:sp>
          <p:nvSpPr>
            <p:cNvPr id="74" name="Rectangle 73"/>
            <p:cNvSpPr/>
            <p:nvPr/>
          </p:nvSpPr>
          <p:spPr>
            <a:xfrm>
              <a:off x="3145595" y="2278062"/>
              <a:ext cx="290738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Speech APIs</a:t>
              </a:r>
            </a:p>
          </p:txBody>
        </p:sp>
        <p:pic>
          <p:nvPicPr>
            <p:cNvPr id="75" name="Picture 74"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587422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158"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01751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18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430489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customers.microsoft.com/Assets/f6faba9e-3a74-e411-acea-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6390" y="134951"/>
            <a:ext cx="1694985" cy="6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ustomers.microsoft.com/Assets/8035e5a8-b85f-e411-93d9-6c3be5a84144/Pier%201%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500" y="267920"/>
            <a:ext cx="2596277" cy="6197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ustomers.microsoft.com/Assets/97e75e84-1e8a-e411-b6d3-6c3be5a8e740/Direct%20One%20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12557" y="1348906"/>
            <a:ext cx="476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ustomers.microsoft.com/Assets/63f7dd04-a7c2-e411-bbbe-6c3be5a8e164/Gjirafa%20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98338" y="375842"/>
            <a:ext cx="2743200" cy="6133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customers.microsoft.com/Assets/c4145015-46c7-e411-bbbe-6c3be5a8e164/carnegie%20mellon%20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4500" y="2805851"/>
            <a:ext cx="285750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customers.microsoft.com/Assets/7bee01f5-c7c2-e411-92a6-6c3be5bde970/JLL%20Logo_Lo%20Re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23401" y="2641331"/>
            <a:ext cx="1743050" cy="7746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customers.microsoft.com/Assets/a5f8e10b-a3c9-e411-bbbe-6c3be5a8e164/eSmart%20Systems%20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78794" y="1736322"/>
            <a:ext cx="3433763" cy="68514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customers.microsoft.com/Assets/3fb7c1e2-c6ed-e411-80f0-c4346bac3904/OSIsoft%20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6425" y="2107037"/>
            <a:ext cx="2030064" cy="77681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customers.microsoft.com/Assets/65a86ecf-d1d7-e411-bf24-6c3be5a8e164/Mendeley%20Logo.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880942" y="5275135"/>
            <a:ext cx="3602386" cy="71533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customers.microsoft.com/Assets/c81d3340-f2d3-e411-9162-6c3be5bde970/Youboox%20Logo.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02284" y="5225584"/>
            <a:ext cx="3479851" cy="18675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s://customers.microsoft.com/Assets/8ec6c670-bccc-e411-92e9-6c3be5a84144/WASH_logo.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7043" y="5103799"/>
            <a:ext cx="2857500" cy="704851"/>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customers.microsoft.com/Assets/9330a23a-1866-e511-8106-fc15b4282e38/Kellogg%20Logo%20resized.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25982" y="2609955"/>
            <a:ext cx="349567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https://customers.microsoft.com/Assets/6a6055be-6147-e511-8104-fc15b4285d7c/Optolexia%20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31904" y="4119912"/>
            <a:ext cx="4266434" cy="999075"/>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https://customers.microsoft.com/Assets/32b57219-97b8-e411-9300-6c3be5bde970/Rockwell%20Automation%20Logo.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16766" y="989259"/>
            <a:ext cx="2838450" cy="885825"/>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https://customers.microsoft.com/Assets/16f0283f-18f4-e411-80f1-c4346bac0abc/Tacoma%20Public%20School%20Logo.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38244" y="5565143"/>
            <a:ext cx="2292492" cy="964428"/>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customers.microsoft.com/Assets/59d1f807-35b6-e411-8afe-6c3be5a8e740/Ziosk%20Logo%20resized.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246403" y="339129"/>
            <a:ext cx="2332308" cy="1270022"/>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s://customers.microsoft.com/Assets/9ee201a7-e92f-e511-80fb-fc15b4282e38/nae%20logo.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46827" y="3310677"/>
            <a:ext cx="18002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https://customers.microsoft.com/Assets/91aab95a-db20-e511-80f9-fc15b4282e38/su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3114543" y="3988162"/>
            <a:ext cx="1019175" cy="895351"/>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s://customers.microsoft.com/Assets/68647bbe-ed15-e511-80f7-c4346bac3904/The%20Next%20Up%20Logo.jp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7043" y="6041434"/>
            <a:ext cx="3176653" cy="689879"/>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descr="https://customers.microsoft.com/Assets/82edcda2-f5ff-e411-80f1-c4346bac3904/Ultra%20Tendency%20Logo.pn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6928484" y="6006125"/>
            <a:ext cx="1867744" cy="676252"/>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customers.microsoft.com/Assets/a0bb48a0-9108-e511-80f0-fc15b4282e38/Genscape%20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169250" y="3561212"/>
            <a:ext cx="1778962" cy="60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39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10" name="Rectangle 9"/>
          <p:cNvSpPr/>
          <p:nvPr/>
        </p:nvSpPr>
        <p:spPr bwMode="auto">
          <a:xfrm>
            <a:off x="0" y="479424"/>
            <a:ext cx="12436475" cy="347503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1"/>
          <p:cNvSpPr txBox="1">
            <a:spLocks/>
          </p:cNvSpPr>
          <p:nvPr/>
        </p:nvSpPr>
        <p:spPr>
          <a:xfrm>
            <a:off x="10394215" y="6267485"/>
            <a:ext cx="176762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gradFill>
                  <a:gsLst>
                    <a:gs pos="0">
                      <a:srgbClr val="FFFFFF"/>
                    </a:gs>
                    <a:gs pos="100000">
                      <a:srgbClr val="FFFFFF"/>
                    </a:gs>
                  </a:gsLst>
                  <a:lin ang="5400000" scaled="1"/>
                </a:gradFill>
                <a:latin typeface="Segoe UI"/>
              </a:rPr>
              <a:t>DARTMOUTH-HITCHCOCK</a:t>
            </a:r>
          </a:p>
        </p:txBody>
      </p:sp>
      <p:sp>
        <p:nvSpPr>
          <p:cNvPr id="12" name="Text Placeholder 28"/>
          <p:cNvSpPr txBox="1">
            <a:spLocks/>
          </p:cNvSpPr>
          <p:nvPr/>
        </p:nvSpPr>
        <p:spPr>
          <a:xfrm>
            <a:off x="5992423" y="1630552"/>
            <a:ext cx="5827190"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Personalized care delivers healthier populations</a:t>
            </a:r>
            <a:endParaRPr lang="en-US" sz="2040" b="1" dirty="0">
              <a:solidFill>
                <a:srgbClr val="0078D7"/>
              </a:solidFill>
              <a:latin typeface="Segoe UI"/>
              <a:ea typeface="Segoe UI" panose="020B0502040204020203" pitchFamily="34" charset="0"/>
              <a:cs typeface="Segoe UI" panose="020B0502040204020203" pitchFamily="34" charset="0"/>
            </a:endParaRPr>
          </a:p>
        </p:txBody>
      </p:sp>
      <p:sp>
        <p:nvSpPr>
          <p:cNvPr id="13" name="Text Placeholder 38"/>
          <p:cNvSpPr txBox="1">
            <a:spLocks/>
          </p:cNvSpPr>
          <p:nvPr/>
        </p:nvSpPr>
        <p:spPr>
          <a:xfrm>
            <a:off x="457200" y="4021554"/>
            <a:ext cx="1170463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146050" algn="l"/>
            <a:r>
              <a:rPr lang="en-US" sz="2800" dirty="0">
                <a:gradFill>
                  <a:gsLst>
                    <a:gs pos="0">
                      <a:srgbClr val="FFFFFF"/>
                    </a:gs>
                    <a:gs pos="100000">
                      <a:srgbClr val="FFFFFF"/>
                    </a:gs>
                  </a:gsLst>
                  <a:lin ang="5400000" scaled="1"/>
                </a:gradFill>
                <a:latin typeface="Segoe UI Light"/>
              </a:rPr>
              <a:t>“This system is really transforming how we can deliver health and wellness </a:t>
            </a:r>
            <a:br>
              <a:rPr lang="en-US" sz="2800" dirty="0">
                <a:gradFill>
                  <a:gsLst>
                    <a:gs pos="0">
                      <a:srgbClr val="FFFFFF"/>
                    </a:gs>
                    <a:gs pos="100000">
                      <a:srgbClr val="FFFFFF"/>
                    </a:gs>
                  </a:gsLst>
                  <a:lin ang="5400000" scaled="1"/>
                </a:gradFill>
                <a:latin typeface="Segoe UI Light"/>
              </a:rPr>
            </a:br>
            <a:r>
              <a:rPr lang="en-US" sz="2800" dirty="0">
                <a:gradFill>
                  <a:gsLst>
                    <a:gs pos="0">
                      <a:srgbClr val="FFFFFF"/>
                    </a:gs>
                    <a:gs pos="100000">
                      <a:srgbClr val="FFFFFF"/>
                    </a:gs>
                  </a:gsLst>
                  <a:lin ang="5400000" scaled="1"/>
                </a:gradFill>
                <a:latin typeface="Segoe UI Light"/>
              </a:rPr>
              <a:t>to the population. Despite all of the technology involved, ImagineCare does not lose that human touch, which is so important.”</a:t>
            </a:r>
          </a:p>
          <a:p>
            <a:pPr marL="122238" indent="-122238"/>
            <a:r>
              <a:rPr lang="en-US" i="1" dirty="0">
                <a:gradFill>
                  <a:gsLst>
                    <a:gs pos="0">
                      <a:srgbClr val="FFFFFF"/>
                    </a:gs>
                    <a:gs pos="100000">
                      <a:srgbClr val="FFFFFF"/>
                    </a:gs>
                  </a:gsLst>
                  <a:lin ang="5400000" scaled="1"/>
                </a:gradFill>
                <a:latin typeface="Segoe UI Light"/>
              </a:rPr>
              <a:t>Nathan Larson</a:t>
            </a:r>
            <a:br>
              <a:rPr lang="en-US" i="1" dirty="0">
                <a:gradFill>
                  <a:gsLst>
                    <a:gs pos="0">
                      <a:srgbClr val="FFFFFF"/>
                    </a:gs>
                    <a:gs pos="100000">
                      <a:srgbClr val="FFFFFF"/>
                    </a:gs>
                  </a:gsLst>
                  <a:lin ang="5400000" scaled="1"/>
                </a:gradFill>
                <a:latin typeface="Segoe UI Light"/>
              </a:rPr>
            </a:br>
            <a:r>
              <a:rPr lang="en-US" sz="1800" i="1" dirty="0">
                <a:gradFill>
                  <a:gsLst>
                    <a:gs pos="0">
                      <a:srgbClr val="FFFFFF"/>
                    </a:gs>
                    <a:gs pos="100000">
                      <a:srgbClr val="FFFFFF"/>
                    </a:gs>
                  </a:gsLst>
                  <a:lin ang="5400000" scaled="1"/>
                </a:gradFill>
                <a:latin typeface="Segoe UI Light"/>
              </a:rPr>
              <a:t>Director of Remote Medical Sensing</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2571" y="412333"/>
            <a:ext cx="5077215" cy="1269304"/>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638" y="673893"/>
            <a:ext cx="5486400" cy="3086101"/>
          </a:xfrm>
          <a:prstGeom prst="rect">
            <a:avLst/>
          </a:prstGeom>
        </p:spPr>
      </p:pic>
    </p:spTree>
    <p:extLst>
      <p:ext uri="{BB962C8B-B14F-4D97-AF65-F5344CB8AC3E}">
        <p14:creationId xmlns:p14="http://schemas.microsoft.com/office/powerpoint/2010/main" val="3819387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wVeHZNn8aU"/>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572368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a:t>
            </a:r>
            <a:r>
              <a:rPr lang="en-US" dirty="0"/>
              <a:t>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Windows </a:t>
            </a:r>
            <a:r>
              <a:rPr lang="en-US" dirty="0"/>
              <a:t>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FFFFFF"/>
      </a:dk1>
      <a:lt1>
        <a:srgbClr val="000000"/>
      </a:lt1>
      <a:dk2>
        <a:srgbClr val="FFFFFF"/>
      </a:dk2>
      <a:lt2>
        <a:srgbClr val="000000"/>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4684</TotalTime>
  <Words>4573</Words>
  <Application>Microsoft Macintosh PowerPoint</Application>
  <PresentationFormat>Widescreen</PresentationFormat>
  <Paragraphs>752</Paragraphs>
  <Slides>55</Slides>
  <Notes>37</Notes>
  <HiddenSlides>10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70" baseType="lpstr">
      <vt:lpstr>Calibri</vt:lpstr>
      <vt:lpstr>Calibri Light</vt:lpstr>
      <vt:lpstr>Cambria Math</vt:lpstr>
      <vt:lpstr>MS PGothic</vt:lpstr>
      <vt:lpstr>Perpetua</vt:lpstr>
      <vt:lpstr>Segoe UI</vt:lpstr>
      <vt:lpstr>Segoe UI Light</vt:lpstr>
      <vt:lpstr>Segoe UI Semibold</vt:lpstr>
      <vt:lpstr>Segoe UI Semilight</vt:lpstr>
      <vt:lpstr>Wingdings</vt:lpstr>
      <vt:lpstr>Arial</vt:lpstr>
      <vt:lpstr>Office Theme</vt:lpstr>
      <vt:lpstr>2_Office Theme</vt:lpstr>
      <vt:lpstr>1_Office Theme</vt:lpstr>
      <vt:lpstr>think-cell Slide</vt:lpstr>
      <vt:lpstr>Azure Machine Learning</vt:lpstr>
      <vt:lpstr>What is Machine Learning ?</vt:lpstr>
      <vt:lpstr>Microsoft &amp; Machine Learning</vt:lpstr>
      <vt:lpstr>Why Machine Learning?</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Data Science</vt:lpstr>
      <vt:lpstr>Microsoft Azure Machine Learning</vt:lpstr>
      <vt:lpstr>From data to decisions and actions</vt:lpstr>
      <vt:lpstr>Transform data into intelligent action</vt:lpstr>
      <vt:lpstr>Microsoft Azure Machine Learning</vt:lpstr>
      <vt:lpstr>Microsoft Azure Machine Learning  Built for a cloud-first, mobile-first world</vt:lpstr>
      <vt:lpstr>Microsoft Azure Machine Learning</vt:lpstr>
      <vt:lpstr>Azure Machine Learning Ecosystem</vt:lpstr>
      <vt:lpstr>PowerPoint Presentation</vt:lpstr>
      <vt:lpstr>Azure Machine Learning Service Data -&gt; Predictive model -&gt; Operational web API in minutes</vt:lpstr>
      <vt:lpstr>What is Machine Learning ?</vt:lpstr>
      <vt:lpstr>EXAMPLE</vt:lpstr>
      <vt:lpstr>PowerPoint Presentation</vt:lpstr>
      <vt:lpstr>Model (Regression)</vt:lpstr>
      <vt:lpstr>EXAMPLE</vt:lpstr>
      <vt:lpstr>Model (Decision Tree)</vt:lpstr>
      <vt:lpstr>EXAMPLE</vt:lpstr>
      <vt:lpstr>Model (Classification)</vt:lpstr>
      <vt:lpstr>Known data (Training data)</vt:lpstr>
      <vt:lpstr>Known data (Training data)</vt:lpstr>
      <vt:lpstr>Feature vector</vt:lpstr>
      <vt:lpstr>Developing a Model</vt:lpstr>
      <vt:lpstr>Model’s Performance</vt:lpstr>
      <vt:lpstr>Steps to Build a Machine Learning Solution</vt:lpstr>
      <vt:lpstr>Confusion</vt:lpstr>
      <vt:lpstr>Example use cases</vt:lpstr>
      <vt:lpstr>Machine Learning Algorithms</vt:lpstr>
      <vt:lpstr>Machine Learning Algorithms</vt:lpstr>
      <vt:lpstr>Machine Learning Algorithms</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lpstr>Azure Machine Learning Templates|APIs</vt:lpstr>
      <vt:lpstr>Machine Learning APIs</vt:lpstr>
      <vt:lpstr>PowerPoint Presentation</vt:lpstr>
      <vt:lpstr>Smart Buildings </vt:lpstr>
      <vt:lpstr>Demand Forecasting </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Kasap</dc:creator>
  <cp:lastModifiedBy>Shivaji Dutta</cp:lastModifiedBy>
  <cp:revision>285</cp:revision>
  <dcterms:created xsi:type="dcterms:W3CDTF">2015-10-06T17:16:38Z</dcterms:created>
  <dcterms:modified xsi:type="dcterms:W3CDTF">2017-05-23T21:37:29Z</dcterms:modified>
</cp:coreProperties>
</file>